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png" ContentType="image/png"/>
  <Default Extension="rels" ContentType="application/vnd.openxmlformats-package.relationships+xml"/>
  <Default Extension="psmdcp" ContentType="application/vnd.openxmlformats-package.core-properties+xml"/>
  <Override PartName="/ppt/notesSlides/notesSlide3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10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43.xml" ContentType="application/vnd.openxmlformats-officedocument.presentationml.slide+xml"/>
  <Override PartName="/ppt/slides/slide35.xml" ContentType="application/vnd.openxmlformats-officedocument.presentationml.slide+xml"/>
  <Override PartName="/ppt/slides/slide52.xml" ContentType="application/vnd.openxmlformats-officedocument.presentationml.slide+xml"/>
  <Override PartName="/ppt/slides/slide26.xml" ContentType="application/vnd.openxmlformats-officedocument.presentationml.slide+xml"/>
  <Override PartName="/ppt/slides/slide19.xml" ContentType="application/vnd.openxmlformats-officedocument.presentationml.slide+xml"/>
  <Override PartName="/ppt/slides/slide3.xml" ContentType="application/vnd.openxmlformats-officedocument.presentationml.slide+xml"/>
  <Override PartName="/ppt/slides/slide5.xml" ContentType="application/vnd.openxmlformats-officedocument.presentationml.slide+xml"/>
  <Override PartName="/ppt/slides/slide17.xml" ContentType="application/vnd.openxmlformats-officedocument.presentationml.slide+xml"/>
  <Override PartName="/ppt/slides/slide42.xml" ContentType="application/vnd.openxmlformats-officedocument.presentationml.slide+xml"/>
  <Override PartName="/ppt/slides/slide25.xml" ContentType="application/vnd.openxmlformats-officedocument.presentationml.slide+xml"/>
  <Override PartName="/ppt/slides/slide50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51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11.xml" ContentType="application/vnd.openxmlformats-officedocument.presentationml.slide+xml"/>
  <Override PartName="/ppt/slides/slide37.xml" ContentType="application/vnd.openxmlformats-officedocument.presentationml.slide+xml"/>
  <Override PartName="/ppt/slides/slide41.xml" ContentType="application/vnd.openxmlformats-officedocument.presentationml.slide+xml"/>
  <Override PartName="/ppt/slides/slide7.xml" ContentType="application/vnd.openxmlformats-officedocument.presentationml.slide+xml"/>
  <Override PartName="/ppt/slides/slide54.xml" ContentType="application/vnd.openxmlformats-officedocument.presentationml.slide+xml"/>
  <Override PartName="/ppt/slides/slide36.xml" ContentType="application/vnd.openxmlformats-officedocument.presentationml.slide+xml"/>
  <Override PartName="/ppt/slides/slide23.xml" ContentType="application/vnd.openxmlformats-officedocument.presentationml.slide+xml"/>
  <Override PartName="/ppt/slides/slide49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53.xml" ContentType="application/vnd.openxmlformats-officedocument.presentationml.slide+xml"/>
  <Override PartName="/ppt/slides/slide40.xml" ContentType="application/vnd.openxmlformats-officedocument.presentationml.slide+xml"/>
  <Override PartName="/ppt/slides/slide48.xml" ContentType="application/vnd.openxmlformats-officedocument.presentationml.slide+xml"/>
  <Override PartName="/ppt/slides/slide30.xml" ContentType="application/vnd.openxmlformats-officedocument.presentationml.slide+xml"/>
  <Override PartName="/ppt/slides/slide22.xml" ContentType="application/vnd.openxmlformats-officedocument.presentationml.slide+xml"/>
  <Override PartName="/ppt/slides/slide39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56.xml" ContentType="application/vnd.openxmlformats-officedocument.presentationml.slide+xml"/>
  <Override PartName="/ppt/slides/slide12.xml" ContentType="application/vnd.openxmlformats-officedocument.presentationml.slide+xml"/>
  <Override PartName="/ppt/slides/slide47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8.xml" ContentType="application/vnd.openxmlformats-officedocument.presentationml.slide+xml"/>
  <Override PartName="/ppt/slides/slide46.xml" ContentType="application/vnd.openxmlformats-officedocument.presentationml.slide+xml"/>
  <Override PartName="/ppt/slides/slide8.xml" ContentType="application/vnd.openxmlformats-officedocument.presentationml.slide+xml"/>
  <Override PartName="/ppt/slides/slide55.xml" ContentType="application/vnd.openxmlformats-officedocument.presentationml.slide+xml"/>
  <Override PartName="/ppt/slides/slide29.xml" ContentType="application/vnd.openxmlformats-officedocument.presentationml.slide+xml"/>
  <Override PartName="/ppt/slides/slide32.xml" ContentType="application/vnd.openxmlformats-officedocument.presentationml.slide+xml"/>
  <Override PartName="/ppt/slides/slide1.xml" ContentType="application/vnd.openxmlformats-officedocument.presentationml.slide+xml"/>
  <Override PartName="/ppt/slides/slide45.xml" ContentType="application/vnd.openxmlformats-officedocument.presentationml.slide+xml"/>
  <Override PartName="/ppt/slides/slide28.xml" ContentType="application/vnd.openxmlformats-officedocument.presentationml.slide+xml"/>
  <Override PartName="/ppt/slides/slide15.xml" ContentType="application/vnd.openxmlformats-officedocument.presentationml.slide+xml"/>
  <Override PartName="/ppt/slides/slide31.xml" ContentType="application/vnd.openxmlformats-officedocument.presentationml.slide+xml"/>
  <Override PartName="/ppt/slides/slide27.xml" ContentType="application/vnd.openxmlformats-officedocument.presentationml.slide+xml"/>
  <Override PartName="/ppt/slides/slide57.xml" ContentType="application/vnd.openxmlformats-officedocument.presentationml.slide+xml"/>
  <Override PartName="/ppt/slides/slide2.xml" ContentType="application/vnd.openxmlformats-officedocument.presentationml.slide+xml"/>
  <Override PartName="/ppt/slides/slide44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ppt/presentation.xml" Id="rId1" /><Relationship Type="http://schemas.openxmlformats.org/package/2006/relationships/metadata/core-properties" Target="/package/services/metadata/core-properties/9d975f6b472b470882433441efade6a2.psmdcp" Id="Rdf42b47b4f484fe5" 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trictFirstAndLastChars="0" embedTrueTypeFonts="1" saveSubsetFonts="1" autoCompressPictures="0">
  <p:sldMasterIdLst>
    <p:sldMasterId id="214748365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</p:sldIdLst>
  <p:sldSz cx="9144000" cy="5143500"/>
  <p:notesSz cx="6858000" cy="9144000"/>
  <p:embeddedFontLst>
    <p:embeddedFont>
      <p:font typeface="Quicksand"/>
      <p:regular r:id="rId64"/>
      <p:bold r:id="rId65"/>
    </p:embeddedFont>
    <p:embeddedFont>
      <p:font typeface="Roboto Mono"/>
      <p:regular r:id="rId66"/>
      <p:bold r:id="rId67"/>
      <p:italic r:id="rId68"/>
      <p:boldItalic r:id="rId69"/>
    </p:embeddedFont>
    <p:embeddedFont>
      <p:font typeface="Quicksand Medium"/>
      <p:regular r:id="rId70"/>
      <p:bold r:id="rId7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7A18C6C-8771-462C-9C73-915736335EF6}">
  <a:tblStyle styleId="{07A18C6C-8771-462C-9C73-915736335EF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71" Type="http://schemas.openxmlformats.org/officeDocument/2006/relationships/font" Target="fonts/QuicksandMedium-bold.fntdata"/><Relationship Id="rId70" Type="http://schemas.openxmlformats.org/officeDocument/2006/relationships/font" Target="fonts/QuicksandMedium-regular.fntdata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font" Target="fonts/Quicksand-regular.fntdata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font" Target="fonts/RobotoMono-regular.fntdata"/><Relationship Id="rId21" Type="http://schemas.openxmlformats.org/officeDocument/2006/relationships/slide" Target="slides/slide15.xml"/><Relationship Id="rId65" Type="http://schemas.openxmlformats.org/officeDocument/2006/relationships/font" Target="fonts/Quicksand-bold.fntdata"/><Relationship Id="rId24" Type="http://schemas.openxmlformats.org/officeDocument/2006/relationships/slide" Target="slides/slide18.xml"/><Relationship Id="rId68" Type="http://schemas.openxmlformats.org/officeDocument/2006/relationships/font" Target="fonts/RobotoMono-italic.fntdata"/><Relationship Id="rId23" Type="http://schemas.openxmlformats.org/officeDocument/2006/relationships/slide" Target="slides/slide17.xml"/><Relationship Id="rId67" Type="http://schemas.openxmlformats.org/officeDocument/2006/relationships/font" Target="fonts/RobotoMono-bold.fntdata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font" Target="fonts/RobotoMono-boldItalic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the-cc.io/curriculum" TargetMode="External"/><Relationship Id="rId3" Type="http://schemas.openxmlformats.org/officeDocument/2006/relationships/hyperlink" Target="https://www.raspberrypi.org/" TargetMode="External"/><Relationship Id="rId4" Type="http://schemas.openxmlformats.org/officeDocument/2006/relationships/hyperlink" Target="https://creativecommons.org/licenses/by-nc-sa/4.0/" TargetMode="Externa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ommons.wikimedia.org/wiki/File:LCM_-_1960s_Teletype_computer_printer_02.jpg" TargetMode="Externa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pixabay.com/illustrations/emoticons-happy-faces-covid-19-mask-5102705/" TargetMode="Externa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p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00">
                <a:solidFill>
                  <a:srgbClr val="666666"/>
                </a:solidFill>
                <a:latin typeface="Quicksand"/>
                <a:ea typeface="Quicksand"/>
                <a:cs typeface="Quicksand"/>
                <a:sym typeface="Quicksand"/>
              </a:rPr>
              <a:t>Zuletzt aktualisiert</a:t>
            </a:r>
            <a:r>
              <a:rPr lang="en-GB" sz="1000">
                <a:solidFill>
                  <a:srgbClr val="666666"/>
                </a:solidFill>
                <a:latin typeface="Quicksand"/>
                <a:ea typeface="Quicksand"/>
                <a:cs typeface="Quicksand"/>
                <a:sym typeface="Quicksand"/>
              </a:rPr>
              <a:t>:</a:t>
            </a:r>
            <a:r>
              <a:rPr lang="en-GB" sz="1000">
                <a:solidFill>
                  <a:srgbClr val="666666"/>
                </a:solidFill>
                <a:latin typeface="Quicksand"/>
                <a:ea typeface="Quicksand"/>
                <a:cs typeface="Quicksand"/>
                <a:sym typeface="Quicksand"/>
              </a:rPr>
              <a:t> 30-09-2021</a:t>
            </a:r>
            <a:endParaRPr sz="1000">
              <a:solidFill>
                <a:srgbClr val="666666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666666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00">
                <a:solidFill>
                  <a:srgbClr val="666666"/>
                </a:solidFill>
                <a:latin typeface="Quicksand"/>
                <a:ea typeface="Quicksand"/>
                <a:cs typeface="Quicksand"/>
                <a:sym typeface="Quicksand"/>
              </a:rPr>
              <a:t>Die Ressourcen werden regelmäßig aktualisiert - die neueste Version finden Sie unter: </a:t>
            </a:r>
            <a:r>
              <a:rPr lang="en-GB" sz="1000" u="sng">
                <a:solidFill>
                  <a:srgbClr val="0000FF"/>
                </a:solidFill>
                <a:latin typeface="Quicksand"/>
                <a:ea typeface="Quicksand"/>
                <a:cs typeface="Quicksand"/>
                <a:sym typeface="Quicksand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the-cc.io/curriculum</a:t>
            </a:r>
            <a:r>
              <a:rPr lang="en-GB" sz="1000">
                <a:solidFill>
                  <a:srgbClr val="666666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  <a:endParaRPr sz="1000">
              <a:solidFill>
                <a:srgbClr val="666666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00">
                <a:solidFill>
                  <a:srgbClr val="666666"/>
                </a:solidFill>
                <a:latin typeface="Quicksand"/>
                <a:ea typeface="Quicksand"/>
                <a:cs typeface="Quicksand"/>
                <a:sym typeface="Quicksand"/>
              </a:rPr>
              <a:t>Diese Ressource wird von der </a:t>
            </a:r>
            <a:r>
              <a:rPr lang="en-GB" sz="1000" u="sng">
                <a:solidFill>
                  <a:srgbClr val="1155CC"/>
                </a:solidFill>
                <a:latin typeface="Quicksand"/>
                <a:ea typeface="Quicksand"/>
                <a:cs typeface="Quicksand"/>
                <a:sym typeface="Quicksand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Raspberry Pi Foundation </a:t>
            </a:r>
            <a:r>
              <a:rPr lang="en-GB" sz="1000">
                <a:solidFill>
                  <a:srgbClr val="666666"/>
                </a:solidFill>
                <a:latin typeface="Quicksand"/>
                <a:ea typeface="Quicksand"/>
                <a:cs typeface="Quicksand"/>
                <a:sym typeface="Quicksand"/>
              </a:rPr>
              <a:t>unter einer Creative Commons Attribution-NonCommercial-ShareAlike 4.0 International Lizenz </a:t>
            </a:r>
            <a:r>
              <a:rPr lang="en-GB" sz="1000">
                <a:solidFill>
                  <a:srgbClr val="666666"/>
                </a:solidFill>
                <a:latin typeface="Quicksand"/>
                <a:ea typeface="Quicksand"/>
                <a:cs typeface="Quicksand"/>
                <a:sym typeface="Quicksand"/>
              </a:rPr>
              <a:t>lizenziert</a:t>
            </a:r>
            <a:r>
              <a:rPr lang="en-GB" sz="1000">
                <a:solidFill>
                  <a:srgbClr val="666666"/>
                </a:solidFill>
                <a:latin typeface="Quicksand"/>
                <a:ea typeface="Quicksand"/>
                <a:cs typeface="Quicksand"/>
                <a:sym typeface="Quicksand"/>
              </a:rPr>
              <a:t>. </a:t>
            </a:r>
            <a:r>
              <a:rPr lang="en-GB" sz="1000">
                <a:solidFill>
                  <a:srgbClr val="666666"/>
                </a:solidFill>
                <a:latin typeface="Quicksand"/>
                <a:ea typeface="Quicksand"/>
                <a:cs typeface="Quicksand"/>
                <a:sym typeface="Quicksand"/>
              </a:rPr>
              <a:t>Um eine Kopie dieser Lizenz zu sehen, besuchen Sie </a:t>
            </a:r>
            <a:r>
              <a:rPr lang="en-GB" sz="1000" u="sng">
                <a:solidFill>
                  <a:srgbClr val="0000FF"/>
                </a:solidFill>
                <a:latin typeface="Quicksand"/>
                <a:ea typeface="Quicksand"/>
                <a:cs typeface="Quicksand"/>
                <a:sym typeface="Quicksand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creativecommons.org/licenses/by-nc-sa/4.0/</a:t>
            </a:r>
            <a:endParaRPr sz="1000">
              <a:solidFill>
                <a:srgbClr val="666666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b5bcbc87c7_0_4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b5bcbc87c7_0_4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b5bcbc87c7_0_5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b5bcbc87c7_0_5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b5bcbc87c7_0_63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b5bcbc87c7_0_63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b5bcbc87c7_0_7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b5bcbc87c7_0_7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b5bcbc87c7_0_8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b5bcbc87c7_0_8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b5bcbc87c7_0_14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b5bcbc87c7_0_14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b5bcbc87c7_0_8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b5bcbc87c7_0_8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b5bcbc87c7_0_10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b5bcbc87c7_0_10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b5bcbc87c7_0_11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b5bcbc87c7_0_11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b5bcbc87c7_0_12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b5bcbc87c7_0_12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b4c9018da4_1_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b4c9018da4_1_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b5bcbc87c7_0_12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b5bcbc87c7_0_12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b5bcbc87c7_0_13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b5bcbc87c7_0_13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b5bcbc87c7_0_15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b5bcbc87c7_0_15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b5bcbc87c7_0_16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b5bcbc87c7_0_16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b5bcbc87c7_0_16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b5bcbc87c7_0_16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b5bcbc87c7_0_17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b5bcbc87c7_0_17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b5bcbc87c7_0_18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b5bcbc87c7_0_18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b5bcbc87c7_0_19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b5bcbc87c7_0_19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Quicksand"/>
                <a:ea typeface="Quicksand"/>
                <a:cs typeface="Quicksand"/>
                <a:sym typeface="Quicksand"/>
              </a:rPr>
              <a:t>Bildquelle: Raspberry Pi Stiftung</a:t>
            </a:r>
            <a:endParaRPr sz="1000"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b5e48287ec_0_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b5e48287ec_0_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Bildquelle: Raspberry Pi Stiftung</a:t>
            </a:r>
            <a:endParaRPr sz="1000"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b5e48287ec_0_1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b5e48287ec_0_1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Bildquelle: Raspberry Pi Stiftung</a:t>
            </a:r>
            <a:endParaRPr sz="1000"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b5bcbc87c7_0_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b5bcbc87c7_0_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b5e48287ec_0_1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b5e48287ec_0_1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Bildquelle: Raspberry Pi Stiftung</a:t>
            </a:r>
            <a:endParaRPr sz="1000"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b5e48287ec_0_27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b5e48287ec_0_2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Bildquelle: Raspberry Pi Stiftung</a:t>
            </a:r>
            <a:endParaRPr sz="1000"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b5e48287ec_0_3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b5e48287ec_0_3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Bildquelle: Raspberry Pi Stiftung</a:t>
            </a:r>
            <a:endParaRPr sz="1000"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b5e48287ec_0_4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b5e48287ec_0_4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Bildquelle: </a:t>
            </a:r>
            <a:r>
              <a:rPr lang="en-GB" sz="1000" u="sng">
                <a:solidFill>
                  <a:srgbClr val="1155CC"/>
                </a:solidFill>
                <a:latin typeface="Quicksand"/>
                <a:ea typeface="Quicksand"/>
                <a:cs typeface="Quicksand"/>
                <a:sym typeface="Quicksand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</a:t>
            </a:r>
            <a:r>
              <a:rPr lang="en-GB" sz="1000">
                <a:solidFill>
                  <a:srgbClr val="1155CC"/>
                </a:solidFill>
                <a:latin typeface="Quicksand"/>
                <a:ea typeface="Quicksand"/>
                <a:cs typeface="Quicksand"/>
                <a:sym typeface="Quicksand"/>
              </a:rPr>
              <a:t>//commons.wikimedia.org/wiki/File:LCM_-_1960s_Teletype_computer_printer_02.jpg </a:t>
            </a:r>
            <a:endParaRPr sz="1000">
              <a:solidFill>
                <a:srgbClr val="1155CC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b5e48287ec_0_5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b5e48287ec_0_5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Bildquelle: Raspberry Pi Stiftung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b5e48287ec_0_6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b5e48287ec_0_6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b5e48287ec_0_7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b5e48287ec_0_7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b5e48287ec_0_7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b5e48287ec_0_7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b5e48287ec_0_87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b5e48287ec_0_8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b4c9018da4_1_2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b4c9018da4_1_2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b4c9018da4_1_7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b4c9018da4_1_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ba1ac0a12c_0_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ba1ac0a12c_0_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Quicksand"/>
                <a:ea typeface="Quicksand"/>
                <a:cs typeface="Quicksand"/>
                <a:sym typeface="Quicksand"/>
              </a:rPr>
              <a:t>Bildquelle: </a:t>
            </a:r>
            <a:r>
              <a:rPr lang="en-GB" sz="1000" u="sng">
                <a:solidFill>
                  <a:srgbClr val="1155CC"/>
                </a:solidFill>
                <a:latin typeface="Quicksand"/>
                <a:ea typeface="Quicksand"/>
                <a:cs typeface="Quicksand"/>
                <a:sym typeface="Quicksand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</a:t>
            </a:r>
            <a:r>
              <a:rPr lang="en-GB" sz="1000">
                <a:solidFill>
                  <a:srgbClr val="1155CC"/>
                </a:solidFill>
                <a:latin typeface="Quicksand"/>
                <a:ea typeface="Quicksand"/>
                <a:cs typeface="Quicksand"/>
                <a:sym typeface="Quicksand"/>
              </a:rPr>
              <a:t>//pixabay.com/illustrations/emoticons-happy-faces-covid-19-mask-5102705/ </a:t>
            </a:r>
            <a:endParaRPr sz="1000">
              <a:solidFill>
                <a:srgbClr val="1155CC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ba1ac0a12c_0_1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ba1ac0a12c_0_1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ba1ac0a12c_0_2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ba1ac0a12c_0_2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ba1ac0a12c_0_27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ba1ac0a12c_0_2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ba1ac0a12c_0_37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ba1ac0a12c_0_3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ba1ac0a12c_0_4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ba1ac0a12c_0_4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ba1ac0a12c_0_5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ba1ac0a12c_0_5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ba1ac0a12c_0_6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ba1ac0a12c_0_6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ba1ac0a12c_0_73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ba1ac0a12c_0_73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ba1ac0a12c_0_83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ba1ac0a12c_0_83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b4c9018da4_1_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b4c9018da4_1_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ba1ac0a12c_0_9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ba1ac0a12c_0_9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ba1ac0a12c_0_137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ba1ac0a12c_0_13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ba1ac0a12c_0_14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ba1ac0a12c_0_14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ba1ac0a12c_0_10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ba1ac0a12c_0_10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ba1ac0a12c_0_11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ba1ac0a12c_0_11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ba1ac0a12c_0_11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ba1ac0a12c_0_11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ba1ac0a12c_0_12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ba1ac0a12c_0_12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b4c9018da4_1_2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b4c9018da4_1_2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b5bcbc87c7_0_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b5bcbc87c7_0_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b5bcbc87c7_0_2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b5bcbc87c7_0_2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b5bcbc87c7_0_2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b5bcbc87c7_0_2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 showMasterPhAnim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b5bcbc87c7_0_37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b5bcbc87c7_0_3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3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6840000" y="0"/>
            <a:ext cx="1961100" cy="314100"/>
          </a:xfrm>
          <a:prstGeom prst="rect">
            <a:avLst/>
          </a:prstGeom>
        </p:spPr>
        <p:txBody>
          <a:bodyPr anchorCtr="0" anchor="ctr" bIns="91425" lIns="91425" spcFirstLastPara="1" rIns="0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11" name="Google Shape;11;p2"/>
          <p:cNvSpPr txBox="1"/>
          <p:nvPr>
            <p:ph type="title"/>
          </p:nvPr>
        </p:nvSpPr>
        <p:spPr>
          <a:xfrm>
            <a:off x="526875" y="576775"/>
            <a:ext cx="8095800" cy="20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2" name="Google Shape;12;p2"/>
          <p:cNvSpPr txBox="1"/>
          <p:nvPr>
            <p:ph idx="2" type="subTitle"/>
          </p:nvPr>
        </p:nvSpPr>
        <p:spPr>
          <a:xfrm>
            <a:off x="532725" y="2665400"/>
            <a:ext cx="8095800" cy="73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pic>
        <p:nvPicPr>
          <p:cNvPr id="13" name="Google Shape;13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55500" y="4491500"/>
            <a:ext cx="1407075" cy="42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text">
  <p:cSld name="TITLE_4_1_1_1_1_1_1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1"/>
          <p:cNvSpPr txBox="1"/>
          <p:nvPr>
            <p:ph type="title"/>
          </p:nvPr>
        </p:nvSpPr>
        <p:spPr>
          <a:xfrm>
            <a:off x="310900" y="319600"/>
            <a:ext cx="8521200" cy="450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0" sz="3600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62" name="Google Shape;62;p11"/>
          <p:cNvSpPr txBox="1"/>
          <p:nvPr>
            <p:ph idx="12" type="sldNum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3" name="Google Shape;63;p11"/>
          <p:cNvSpPr txBox="1"/>
          <p:nvPr>
            <p:ph idx="1" type="subTitle"/>
          </p:nvPr>
        </p:nvSpPr>
        <p:spPr>
          <a:xfrm>
            <a:off x="6840000" y="0"/>
            <a:ext cx="1962300" cy="314100"/>
          </a:xfrm>
          <a:prstGeom prst="rect">
            <a:avLst/>
          </a:prstGeom>
        </p:spPr>
        <p:txBody>
          <a:bodyPr anchorCtr="0" anchor="ctr" bIns="91425" lIns="91425" spcFirstLastPara="1" rIns="0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ives / Questions / Lists">
  <p:cSld name="TITLE_4_1_1_1_2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idx="1" type="body"/>
          </p:nvPr>
        </p:nvSpPr>
        <p:spPr>
          <a:xfrm>
            <a:off x="310900" y="1017725"/>
            <a:ext cx="8522100" cy="3811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" name="Google Shape;16;p3"/>
          <p:cNvSpPr txBox="1"/>
          <p:nvPr>
            <p:ph type="title"/>
          </p:nvPr>
        </p:nvSpPr>
        <p:spPr>
          <a:xfrm>
            <a:off x="310900" y="310900"/>
            <a:ext cx="8522100" cy="70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" name="Google Shape;18;p3"/>
          <p:cNvSpPr txBox="1"/>
          <p:nvPr>
            <p:ph idx="2" type="subTitle"/>
          </p:nvPr>
        </p:nvSpPr>
        <p:spPr>
          <a:xfrm>
            <a:off x="6840000" y="0"/>
            <a:ext cx="1961100" cy="314100"/>
          </a:xfrm>
          <a:prstGeom prst="rect">
            <a:avLst/>
          </a:prstGeom>
        </p:spPr>
        <p:txBody>
          <a:bodyPr anchorCtr="0" anchor="ctr" bIns="91425" lIns="91425" spcFirstLastPara="1" rIns="0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image and text under (with heading)">
  <p:cSld name="TITLE_4_1_1_2_1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idx="1" type="body"/>
          </p:nvPr>
        </p:nvSpPr>
        <p:spPr>
          <a:xfrm>
            <a:off x="310900" y="1017725"/>
            <a:ext cx="8521200" cy="3097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1" name="Google Shape;21;p4"/>
          <p:cNvSpPr txBox="1"/>
          <p:nvPr>
            <p:ph idx="2" type="body"/>
          </p:nvPr>
        </p:nvSpPr>
        <p:spPr>
          <a:xfrm>
            <a:off x="310900" y="4117599"/>
            <a:ext cx="8521200" cy="69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2" name="Google Shape;22;p4"/>
          <p:cNvSpPr txBox="1"/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4" name="Google Shape;24;p4"/>
          <p:cNvSpPr txBox="1"/>
          <p:nvPr>
            <p:ph idx="3" type="subTitle"/>
          </p:nvPr>
        </p:nvSpPr>
        <p:spPr>
          <a:xfrm>
            <a:off x="6840000" y="0"/>
            <a:ext cx="1960800" cy="314100"/>
          </a:xfrm>
          <a:prstGeom prst="rect">
            <a:avLst/>
          </a:prstGeom>
        </p:spPr>
        <p:txBody>
          <a:bodyPr anchorCtr="0" anchor="ctr" bIns="91425" lIns="91425" spcFirstLastPara="1" rIns="0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image and text under (no heading)">
  <p:cSld name="TITLE_4_1_1_1_4_1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0900" y="472000"/>
            <a:ext cx="8521200" cy="37953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310900" y="4282175"/>
            <a:ext cx="8521200" cy="5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9" name="Google Shape;29;p5"/>
          <p:cNvSpPr txBox="1"/>
          <p:nvPr>
            <p:ph idx="3" type="subTitle"/>
          </p:nvPr>
        </p:nvSpPr>
        <p:spPr>
          <a:xfrm>
            <a:off x="6840000" y="0"/>
            <a:ext cx="1960800" cy="314100"/>
          </a:xfrm>
          <a:prstGeom prst="rect">
            <a:avLst/>
          </a:prstGeom>
        </p:spPr>
        <p:txBody>
          <a:bodyPr anchorCtr="0" anchor="ctr" bIns="91425" lIns="91425" spcFirstLastPara="1" rIns="0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image (no text under)">
  <p:cSld name="TITLE_4_1_1_1_3_2_1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idx="1" type="body"/>
          </p:nvPr>
        </p:nvSpPr>
        <p:spPr>
          <a:xfrm>
            <a:off x="310900" y="1017725"/>
            <a:ext cx="8521200" cy="3811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3" name="Google Shape;33;p6"/>
          <p:cNvSpPr txBox="1"/>
          <p:nvPr>
            <p:ph type="title"/>
          </p:nvPr>
        </p:nvSpPr>
        <p:spPr>
          <a:xfrm>
            <a:off x="310900" y="307424"/>
            <a:ext cx="8521200" cy="70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4" name="Google Shape;34;p6"/>
          <p:cNvSpPr txBox="1"/>
          <p:nvPr>
            <p:ph idx="2" type="subTitle"/>
          </p:nvPr>
        </p:nvSpPr>
        <p:spPr>
          <a:xfrm>
            <a:off x="6840000" y="0"/>
            <a:ext cx="1960500" cy="314100"/>
          </a:xfrm>
          <a:prstGeom prst="rect">
            <a:avLst/>
          </a:prstGeom>
        </p:spPr>
        <p:txBody>
          <a:bodyPr anchorCtr="0" anchor="ctr" bIns="91425" lIns="91425" spcFirstLastPara="1" rIns="0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r Images side by side">
  <p:cSld name="TITLE_4_1_1_1_3_1_1_1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/>
          <p:nvPr>
            <p:ph idx="1" type="body"/>
          </p:nvPr>
        </p:nvSpPr>
        <p:spPr>
          <a:xfrm>
            <a:off x="310900" y="1017724"/>
            <a:ext cx="4096500" cy="36591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7" name="Google Shape;37;p7"/>
          <p:cNvSpPr txBox="1"/>
          <p:nvPr>
            <p:ph idx="12" type="sldNum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8" name="Google Shape;38;p7"/>
          <p:cNvSpPr txBox="1"/>
          <p:nvPr>
            <p:ph idx="2" type="body"/>
          </p:nvPr>
        </p:nvSpPr>
        <p:spPr>
          <a:xfrm>
            <a:off x="4736600" y="1017700"/>
            <a:ext cx="4096500" cy="36591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9" name="Google Shape;39;p7"/>
          <p:cNvSpPr txBox="1"/>
          <p:nvPr>
            <p:ph idx="3" type="subTitle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anchorCtr="0" anchor="ctr" bIns="91425" lIns="91425" spcFirstLastPara="1" rIns="0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40" name="Google Shape;40;p7"/>
          <p:cNvSpPr txBox="1"/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r Images 2:1">
  <p:cSld name="TITLE_4_1_1_1_3_1_1_1_1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/>
          <p:nvPr>
            <p:ph idx="1" type="body"/>
          </p:nvPr>
        </p:nvSpPr>
        <p:spPr>
          <a:xfrm>
            <a:off x="310900" y="1017724"/>
            <a:ext cx="5580000" cy="36591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3" name="Google Shape;43;p8"/>
          <p:cNvSpPr txBox="1"/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5" name="Google Shape;45;p8"/>
          <p:cNvSpPr txBox="1"/>
          <p:nvPr>
            <p:ph idx="2" type="body"/>
          </p:nvPr>
        </p:nvSpPr>
        <p:spPr>
          <a:xfrm>
            <a:off x="6041575" y="1017700"/>
            <a:ext cx="2791800" cy="36591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6" name="Google Shape;46;p8"/>
          <p:cNvSpPr txBox="1"/>
          <p:nvPr>
            <p:ph idx="3" type="subTitle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anchorCtr="0" anchor="ctr" bIns="91425" lIns="91425" spcFirstLastPara="1" rIns="0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r Images 1:2">
  <p:cSld name="TITLE_4_1_1_1_3_1_1_1_1_1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/>
          <p:nvPr>
            <p:ph idx="1" type="body"/>
          </p:nvPr>
        </p:nvSpPr>
        <p:spPr>
          <a:xfrm>
            <a:off x="310900" y="1017724"/>
            <a:ext cx="2790000" cy="36591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0" name="Google Shape;50;p9"/>
          <p:cNvSpPr txBox="1"/>
          <p:nvPr>
            <p:ph idx="12" type="sldNum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1" name="Google Shape;51;p9"/>
          <p:cNvSpPr txBox="1"/>
          <p:nvPr>
            <p:ph idx="2" type="body"/>
          </p:nvPr>
        </p:nvSpPr>
        <p:spPr>
          <a:xfrm>
            <a:off x="3253475" y="1017700"/>
            <a:ext cx="5579400" cy="36591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3" type="subTitle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anchorCtr="0" anchor="ctr" bIns="91425" lIns="91425" spcFirstLastPara="1" rIns="0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r Images 1:1:1">
  <p:cSld name="TITLE_4_1_1_1_3_1_1_1_1_1_1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/>
          <p:nvPr>
            <p:ph idx="1" type="body"/>
          </p:nvPr>
        </p:nvSpPr>
        <p:spPr>
          <a:xfrm>
            <a:off x="310900" y="1017724"/>
            <a:ext cx="2700000" cy="36591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5" name="Google Shape;55;p10"/>
          <p:cNvSpPr txBox="1"/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7" name="Google Shape;57;p10"/>
          <p:cNvSpPr txBox="1"/>
          <p:nvPr>
            <p:ph idx="2" type="body"/>
          </p:nvPr>
        </p:nvSpPr>
        <p:spPr>
          <a:xfrm>
            <a:off x="3253475" y="1017700"/>
            <a:ext cx="2700000" cy="36591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8" name="Google Shape;58;p10"/>
          <p:cNvSpPr txBox="1"/>
          <p:nvPr>
            <p:ph idx="3" type="subTitle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anchorCtr="0" anchor="ctr" bIns="91425" lIns="91425" spcFirstLastPara="1" rIns="0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59" name="Google Shape;59;p10"/>
          <p:cNvSpPr txBox="1"/>
          <p:nvPr>
            <p:ph idx="4" type="body"/>
          </p:nvPr>
        </p:nvSpPr>
        <p:spPr>
          <a:xfrm>
            <a:off x="6149075" y="1017700"/>
            <a:ext cx="2700000" cy="36591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0900" y="310900"/>
            <a:ext cx="8521500" cy="7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Quicksand"/>
              <a:buNone/>
              <a:defRPr sz="2800" b="1">
                <a:solidFill>
                  <a:schemeClr val="accent6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body" idx="1"/>
          </p:nvPr>
        </p:nvSpPr>
        <p:spPr>
          <a:xfrm>
            <a:off x="310900" y="1017725"/>
            <a:ext cx="8521500" cy="38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icksand"/>
              <a:buChar char="●"/>
              <a:defRPr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algn="ctr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algn="ctr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algn="ctr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algn="ctr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algn="ctr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algn="ctr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algn="ctr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algn="ctr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'#'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196">
          <p15:clr>
            <a:srgbClr val="EA4335"/>
          </p15:clr>
        </p15:guide>
        <p15:guide id="2" orient="horz" pos="196">
          <p15:clr>
            <a:srgbClr val="EA4335"/>
          </p15:clr>
        </p15:guide>
        <p15:guide id="3" orient="horz" pos="641">
          <p15:clr>
            <a:srgbClr val="EA4335"/>
          </p15:clr>
        </p15:guide>
        <p15:guide id="4" pos="2776">
          <p15:clr>
            <a:srgbClr val="EA4335"/>
          </p15:clr>
        </p15:guide>
        <p15:guide id="5" orient="horz" pos="812">
          <p15:clr>
            <a:srgbClr val="EA4335"/>
          </p15:clr>
        </p15:guide>
        <p15:guide id="6" pos="2984">
          <p15:clr>
            <a:srgbClr val="EA4335"/>
          </p15:clr>
        </p15:guide>
        <p15:guide id="7" pos="5564">
          <p15:clr>
            <a:srgbClr val="EA4335"/>
          </p15:clr>
        </p15:guide>
        <p15:guide id="8" orient="horz" pos="2592">
          <p15:clr>
            <a:srgbClr val="EA4335"/>
          </p15:clr>
        </p15:guide>
        <p15:guide id="9" pos="2448">
          <p15:clr>
            <a:srgbClr val="EA4335"/>
          </p15:clr>
        </p15:guide>
        <p15:guide id="10" pos="3312">
          <p15:clr>
            <a:srgbClr val="EA4335"/>
          </p15:clr>
        </p15:guide>
        <p15:guide id="11" orient="horz" pos="3041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7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 txBox="1"/>
          <p:nvPr>
            <p:ph type="title"/>
          </p:nvPr>
        </p:nvSpPr>
        <p:spPr>
          <a:xfrm>
            <a:off x="526875" y="576775"/>
            <a:ext cx="8095800" cy="20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Lektion 8: Darstellung von Text</a:t>
            </a:r>
            <a:endParaRPr/>
          </a:p>
        </p:txBody>
      </p:sp>
      <p:sp>
        <p:nvSpPr>
          <p:cNvPr id="69" name="Google Shape;69;p12"/>
          <p:cNvSpPr txBox="1"/>
          <p:nvPr>
            <p:ph type="subTitle" idx="2"/>
          </p:nvPr>
        </p:nvSpPr>
        <p:spPr>
          <a:xfrm>
            <a:off x="532725" y="2665400"/>
            <a:ext cx="8095800" cy="7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KS4 - Darstellungen von Daten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 txBox="1"/>
          <p:nvPr>
            <p:ph type="body" idx="2"/>
          </p:nvPr>
        </p:nvSpPr>
        <p:spPr>
          <a:xfrm>
            <a:off x="4736600" y="1017700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00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01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10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11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41" name="Google Shape;141;p21"/>
          <p:cNvSpPr txBox="1"/>
          <p:nvPr>
            <p:ph type="body" idx="1"/>
          </p:nvPr>
        </p:nvSpPr>
        <p:spPr>
          <a:xfrm>
            <a:off x="310900" y="1017724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Es gibt einen anderen Weg.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b="1"/>
              <a:t>Kannst du einen Zusammenhang zwischen der Anzahl der Kombinationen und der nächsten Überschrift zum Stellenwert erkennen?</a:t>
            </a:r>
            <a:endParaRPr b="1"/>
          </a:p>
        </p:txBody>
      </p:sp>
      <p:sp>
        <p:nvSpPr>
          <p:cNvPr id="142" name="Google Shape;142;p21"/>
          <p:cNvSpPr txBox="1"/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Bestimmung der Anzahl von Kombinationen</a:t>
            </a:r>
            <a:endParaRPr/>
          </a:p>
        </p:txBody>
      </p:sp>
      <p:sp>
        <p:nvSpPr>
          <p:cNvPr id="143" name="Google Shape;143;p21"/>
          <p:cNvSpPr txBox="1"/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Tätigkeit 1</a:t>
            </a:r>
            <a:endParaRPr/>
          </a:p>
        </p:txBody>
      </p:sp>
      <p:graphicFrame>
        <p:nvGraphicFramePr>
          <p:cNvPr id="144" name="Google Shape;144;p21"/>
          <p:cNvGraphicFramePr/>
          <p:nvPr/>
        </p:nvGraphicFramePr>
        <p:xfrm>
          <a:off x="4736600" y="1170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{07A18C6C-8771-462C-9C73-915736335EF6}</a:tableStyleId>
              </a:tblPr>
              <a:tblGrid>
                <a:gridCol w="493875"/>
                <a:gridCol w="493875"/>
                <a:gridCol w="493875"/>
                <a:gridCol w="493875"/>
                <a:gridCol w="493875"/>
                <a:gridCol w="493875"/>
                <a:gridCol w="493875"/>
                <a:gridCol w="493875"/>
              </a:tblGrid>
              <a:tr h="190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128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64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32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16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8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4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2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/>
          <p:nvPr>
            <p:ph type="body" idx="2"/>
          </p:nvPr>
        </p:nvSpPr>
        <p:spPr>
          <a:xfrm>
            <a:off x="4736600" y="1017700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00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01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10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11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50" name="Google Shape;150;p22"/>
          <p:cNvSpPr txBox="1"/>
          <p:nvPr>
            <p:ph type="body" idx="1"/>
          </p:nvPr>
        </p:nvSpPr>
        <p:spPr>
          <a:xfrm>
            <a:off x="310900" y="1017724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Es gibt einen anderen Weg.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b="1"/>
              <a:t>Kannst du einen Zusammenhang zwischen der </a:t>
            </a:r>
            <a:r>
              <a:rPr lang="en-GB" b="1"/>
              <a:t>Anzahl der Kombinationen </a:t>
            </a:r>
            <a:r>
              <a:rPr lang="en-GB" b="1"/>
              <a:t>und der nächsten </a:t>
            </a:r>
            <a:r>
              <a:rPr lang="en-GB" b="1"/>
              <a:t>Überschrift für den Stellenwert </a:t>
            </a:r>
            <a:r>
              <a:rPr lang="en-GB" b="1"/>
              <a:t>erkennen</a:t>
            </a:r>
            <a:r>
              <a:rPr lang="en-GB" b="1"/>
              <a:t>?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Die Anzahl der möglichen Kombinationen ist gleich der Zahl </a:t>
            </a:r>
            <a:r>
              <a:rPr lang="en-GB"/>
              <a:t>in der </a:t>
            </a:r>
            <a:r>
              <a:rPr lang="en-GB"/>
              <a:t>nächsten Stellenwertüberschrift. </a:t>
            </a:r>
            <a:endParaRPr/>
          </a:p>
        </p:txBody>
      </p:sp>
      <p:sp>
        <p:nvSpPr>
          <p:cNvPr id="151" name="Google Shape;151;p22"/>
          <p:cNvSpPr txBox="1"/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Bestimmung der Anzahl von Kombinationen</a:t>
            </a:r>
            <a:endParaRPr/>
          </a:p>
        </p:txBody>
      </p:sp>
      <p:sp>
        <p:nvSpPr>
          <p:cNvPr id="152" name="Google Shape;152;p22"/>
          <p:cNvSpPr txBox="1"/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Tätigkeit 1</a:t>
            </a:r>
            <a:endParaRPr/>
          </a:p>
        </p:txBody>
      </p:sp>
      <p:graphicFrame>
        <p:nvGraphicFramePr>
          <p:cNvPr id="153" name="Google Shape;153;p22"/>
          <p:cNvGraphicFramePr/>
          <p:nvPr/>
        </p:nvGraphicFramePr>
        <p:xfrm>
          <a:off x="4736600" y="1170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{07A18C6C-8771-462C-9C73-915736335EF6}</a:tableStyleId>
              </a:tblPr>
              <a:tblGrid>
                <a:gridCol w="493875"/>
                <a:gridCol w="493875"/>
                <a:gridCol w="493875"/>
                <a:gridCol w="493875"/>
                <a:gridCol w="493875"/>
                <a:gridCol w="493875"/>
                <a:gridCol w="493875"/>
                <a:gridCol w="493875"/>
              </a:tblGrid>
              <a:tr h="190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128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64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32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16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8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4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2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3"/>
          <p:cNvSpPr txBox="1"/>
          <p:nvPr>
            <p:ph type="body" idx="2"/>
          </p:nvPr>
        </p:nvSpPr>
        <p:spPr>
          <a:xfrm>
            <a:off x="4736600" y="1017700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59" name="Google Shape;159;p23"/>
          <p:cNvSpPr txBox="1"/>
          <p:nvPr>
            <p:ph type="body" idx="1"/>
          </p:nvPr>
        </p:nvSpPr>
        <p:spPr>
          <a:xfrm>
            <a:off x="310900" y="1017724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Probieren wir </a:t>
            </a:r>
            <a:r>
              <a:rPr lang="en-GB"/>
              <a:t>ein weiteres Beispiel aus</a:t>
            </a:r>
            <a:r>
              <a:rPr lang="en-GB"/>
              <a:t>, um zu sehen, ob das Muster richtig ist.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Wie viele Kombinationen von </a:t>
            </a: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1en </a:t>
            </a:r>
            <a:r>
              <a:rPr lang="en-GB"/>
              <a:t>und </a:t>
            </a: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0en </a:t>
            </a:r>
            <a:r>
              <a:rPr lang="en-GB"/>
              <a:t>kann man mit </a:t>
            </a:r>
            <a:r>
              <a:rPr lang="en-GB" b="1"/>
              <a:t>3 </a:t>
            </a:r>
            <a:r>
              <a:rPr lang="en-GB" b="1"/>
              <a:t>Bits </a:t>
            </a:r>
            <a:r>
              <a:rPr lang="en-GB"/>
              <a:t>bilden</a:t>
            </a:r>
            <a:r>
              <a:rPr lang="en-GB"/>
              <a:t>?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3"/>
          <p:cNvSpPr txBox="1"/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Bestimmung der Anzahl von Kombinationen</a:t>
            </a:r>
            <a:endParaRPr/>
          </a:p>
        </p:txBody>
      </p:sp>
      <p:sp>
        <p:nvSpPr>
          <p:cNvPr id="161" name="Google Shape;161;p23"/>
          <p:cNvSpPr txBox="1"/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Tätigkeit 1</a:t>
            </a:r>
            <a:endParaRPr/>
          </a:p>
        </p:txBody>
      </p:sp>
      <p:graphicFrame>
        <p:nvGraphicFramePr>
          <p:cNvPr id="162" name="Google Shape;162;p23"/>
          <p:cNvGraphicFramePr/>
          <p:nvPr/>
        </p:nvGraphicFramePr>
        <p:xfrm>
          <a:off x="4736600" y="1170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{07A18C6C-8771-462C-9C73-915736335EF6}</a:tableStyleId>
              </a:tblPr>
              <a:tblGrid>
                <a:gridCol w="493875"/>
                <a:gridCol w="493875"/>
                <a:gridCol w="493875"/>
                <a:gridCol w="493875"/>
                <a:gridCol w="493875"/>
                <a:gridCol w="493875"/>
                <a:gridCol w="493875"/>
                <a:gridCol w="493875"/>
              </a:tblGrid>
              <a:tr h="190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128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64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32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16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8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4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2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4"/>
          <p:cNvSpPr txBox="1"/>
          <p:nvPr>
            <p:ph type="body" idx="2"/>
          </p:nvPr>
        </p:nvSpPr>
        <p:spPr>
          <a:xfrm>
            <a:off x="4736600" y="1017700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000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001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010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011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100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101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110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111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68" name="Google Shape;168;p24"/>
          <p:cNvSpPr txBox="1"/>
          <p:nvPr>
            <p:ph type="body" idx="1"/>
          </p:nvPr>
        </p:nvSpPr>
        <p:spPr>
          <a:xfrm>
            <a:off x="310900" y="1017724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Probieren wir ein weiteres Beispiel aus, um zu sehen, ob das Muster richtig ist.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Wie viele Kombinationen von </a:t>
            </a: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1en </a:t>
            </a:r>
            <a:r>
              <a:rPr lang="en-GB"/>
              <a:t>und </a:t>
            </a: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0en </a:t>
            </a:r>
            <a:r>
              <a:rPr lang="en-GB"/>
              <a:t>kann man mit </a:t>
            </a:r>
            <a:r>
              <a:rPr lang="en-GB" b="1"/>
              <a:t>3 </a:t>
            </a:r>
            <a:r>
              <a:rPr lang="en-GB" b="1"/>
              <a:t>Bits </a:t>
            </a:r>
            <a:r>
              <a:rPr lang="en-GB"/>
              <a:t>bilden</a:t>
            </a:r>
            <a:r>
              <a:rPr lang="en-GB"/>
              <a:t>?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Es gibt </a:t>
            </a:r>
            <a:r>
              <a:rPr lang="en-GB" b="1"/>
              <a:t>8 </a:t>
            </a:r>
            <a:r>
              <a:rPr lang="en-GB"/>
              <a:t>Kombinationen.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4"/>
          <p:cNvSpPr txBox="1"/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Bestimmung der Anzahl von Kombinationen</a:t>
            </a:r>
            <a:endParaRPr/>
          </a:p>
        </p:txBody>
      </p:sp>
      <p:sp>
        <p:nvSpPr>
          <p:cNvPr id="170" name="Google Shape;170;p24"/>
          <p:cNvSpPr txBox="1"/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Tätigkeit 1</a:t>
            </a:r>
            <a:endParaRPr/>
          </a:p>
        </p:txBody>
      </p:sp>
      <p:graphicFrame>
        <p:nvGraphicFramePr>
          <p:cNvPr id="171" name="Google Shape;171;p24"/>
          <p:cNvGraphicFramePr/>
          <p:nvPr/>
        </p:nvGraphicFramePr>
        <p:xfrm>
          <a:off x="4736600" y="1170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{07A18C6C-8771-462C-9C73-915736335EF6}</a:tableStyleId>
              </a:tblPr>
              <a:tblGrid>
                <a:gridCol w="493875"/>
                <a:gridCol w="493875"/>
                <a:gridCol w="493875"/>
                <a:gridCol w="493875"/>
                <a:gridCol w="493875"/>
                <a:gridCol w="493875"/>
                <a:gridCol w="493875"/>
                <a:gridCol w="493875"/>
              </a:tblGrid>
              <a:tr h="190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128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64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32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16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8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4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2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5"/>
          <p:cNvSpPr txBox="1"/>
          <p:nvPr>
            <p:ph type="body" idx="2"/>
          </p:nvPr>
        </p:nvSpPr>
        <p:spPr>
          <a:xfrm>
            <a:off x="4736600" y="1017700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000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001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010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011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100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101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110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111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77" name="Google Shape;177;p25"/>
          <p:cNvSpPr txBox="1"/>
          <p:nvPr>
            <p:ph type="body" idx="1"/>
          </p:nvPr>
        </p:nvSpPr>
        <p:spPr>
          <a:xfrm>
            <a:off x="310900" y="1017724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Probieren wir ein weiteres Beispiel aus, um zu sehen, ob das Muster richtig ist.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Wie viele Kombinationen von </a:t>
            </a: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1en </a:t>
            </a:r>
            <a:r>
              <a:rPr lang="en-GB"/>
              <a:t>und </a:t>
            </a: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0en </a:t>
            </a:r>
            <a:r>
              <a:rPr lang="en-GB"/>
              <a:t>kann man mit </a:t>
            </a:r>
            <a:r>
              <a:rPr lang="en-GB" b="1"/>
              <a:t>3 </a:t>
            </a:r>
            <a:r>
              <a:rPr lang="en-GB" b="1"/>
              <a:t>Bits </a:t>
            </a:r>
            <a:r>
              <a:rPr lang="en-GB"/>
              <a:t>bilden</a:t>
            </a:r>
            <a:r>
              <a:rPr lang="en-GB"/>
              <a:t>?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Es gibt </a:t>
            </a:r>
            <a:r>
              <a:rPr lang="en-GB" b="1"/>
              <a:t>8 </a:t>
            </a:r>
            <a:r>
              <a:rPr lang="en-GB"/>
              <a:t>Kombinationen.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Dies entspricht der Zahl </a:t>
            </a:r>
            <a:r>
              <a:rPr lang="en-GB"/>
              <a:t>in der </a:t>
            </a:r>
            <a:r>
              <a:rPr lang="en-GB"/>
              <a:t>nächsten Rubrik "Stellenwert".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5"/>
          <p:cNvSpPr txBox="1"/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Bestimmung der Anzahl von Kombinationen</a:t>
            </a:r>
            <a:endParaRPr/>
          </a:p>
        </p:txBody>
      </p:sp>
      <p:sp>
        <p:nvSpPr>
          <p:cNvPr id="179" name="Google Shape;179;p25"/>
          <p:cNvSpPr txBox="1"/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Tätigkeit 1</a:t>
            </a:r>
            <a:endParaRPr/>
          </a:p>
        </p:txBody>
      </p:sp>
      <p:graphicFrame>
        <p:nvGraphicFramePr>
          <p:cNvPr id="180" name="Google Shape;180;p25"/>
          <p:cNvGraphicFramePr/>
          <p:nvPr/>
        </p:nvGraphicFramePr>
        <p:xfrm>
          <a:off x="4736600" y="1170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{07A18C6C-8771-462C-9C73-915736335EF6}</a:tableStyleId>
              </a:tblPr>
              <a:tblGrid>
                <a:gridCol w="493875"/>
                <a:gridCol w="493875"/>
                <a:gridCol w="493875"/>
                <a:gridCol w="493875"/>
                <a:gridCol w="493875"/>
                <a:gridCol w="493875"/>
                <a:gridCol w="493875"/>
                <a:gridCol w="493875"/>
              </a:tblGrid>
              <a:tr h="190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128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64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32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16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8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4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2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6"/>
          <p:cNvSpPr txBox="1"/>
          <p:nvPr>
            <p:ph type="body" idx="2"/>
          </p:nvPr>
        </p:nvSpPr>
        <p:spPr>
          <a:xfrm>
            <a:off x="4736600" y="1017700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000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001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010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011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100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101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110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111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86" name="Google Shape;186;p26"/>
          <p:cNvSpPr txBox="1"/>
          <p:nvPr>
            <p:ph type="body" idx="1"/>
          </p:nvPr>
        </p:nvSpPr>
        <p:spPr>
          <a:xfrm>
            <a:off x="310900" y="1017724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Mit Hilfe der </a:t>
            </a:r>
            <a:r>
              <a:rPr lang="en-GB" b="1"/>
              <a:t>Stellenwertüberschriften </a:t>
            </a:r>
            <a:r>
              <a:rPr lang="en-GB"/>
              <a:t>lässt sich die Anzahl der möglichen </a:t>
            </a:r>
            <a:r>
              <a:rPr lang="en-GB"/>
              <a:t>Kombinationen </a:t>
            </a:r>
            <a:r>
              <a:rPr lang="en-GB"/>
              <a:t>sehr schnell ermitteln</a:t>
            </a:r>
            <a:r>
              <a:rPr lang="en-GB"/>
              <a:t>. </a:t>
            </a:r>
            <a:r>
              <a:rPr lang="en-GB"/>
              <a:t>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6"/>
          <p:cNvSpPr txBox="1"/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Bestimmung der Anzahl von Kombinationen</a:t>
            </a:r>
            <a:endParaRPr/>
          </a:p>
        </p:txBody>
      </p:sp>
      <p:sp>
        <p:nvSpPr>
          <p:cNvPr id="188" name="Google Shape;188;p26"/>
          <p:cNvSpPr txBox="1"/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Tätigkeit 1</a:t>
            </a:r>
            <a:endParaRPr/>
          </a:p>
        </p:txBody>
      </p:sp>
      <p:graphicFrame>
        <p:nvGraphicFramePr>
          <p:cNvPr id="189" name="Google Shape;189;p26"/>
          <p:cNvGraphicFramePr/>
          <p:nvPr/>
        </p:nvGraphicFramePr>
        <p:xfrm>
          <a:off x="4736600" y="1170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{07A18C6C-8771-462C-9C73-915736335EF6}</a:tableStyleId>
              </a:tblPr>
              <a:tblGrid>
                <a:gridCol w="493875"/>
                <a:gridCol w="493875"/>
                <a:gridCol w="493875"/>
                <a:gridCol w="493875"/>
                <a:gridCol w="493875"/>
                <a:gridCol w="493875"/>
                <a:gridCol w="493875"/>
                <a:gridCol w="493875"/>
              </a:tblGrid>
              <a:tr h="190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128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64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32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16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8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4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2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7"/>
          <p:cNvSpPr txBox="1"/>
          <p:nvPr>
            <p:ph type="body" idx="2"/>
          </p:nvPr>
        </p:nvSpPr>
        <p:spPr>
          <a:xfrm>
            <a:off x="4736600" y="1017700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000000"/>
                </a:solidFill>
              </a:rPr>
              <a:t>Formel:</a:t>
            </a:r>
            <a:endParaRPr sz="1600" b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00000"/>
                </a:solidFill>
              </a:rPr>
              <a:t>Anzahl der </a:t>
            </a:r>
            <a:r>
              <a:rPr lang="en-GB" sz="1600">
                <a:solidFill>
                  <a:srgbClr val="000000"/>
                </a:solidFill>
              </a:rPr>
              <a:t>Kombinationen </a:t>
            </a:r>
            <a:r>
              <a:rPr lang="en-GB" sz="1600">
                <a:solidFill>
                  <a:srgbClr val="000000"/>
                </a:solidFill>
              </a:rPr>
              <a:t>von </a:t>
            </a:r>
            <a:r>
              <a:rPr lang="en-GB" sz="1600" i="1">
                <a:solidFill>
                  <a:srgbClr val="000000"/>
                </a:solidFill>
              </a:rPr>
              <a:t>n </a:t>
            </a:r>
            <a:r>
              <a:rPr lang="en-GB" sz="1600">
                <a:solidFill>
                  <a:srgbClr val="000000"/>
                </a:solidFill>
              </a:rPr>
              <a:t>Bits = 2</a:t>
            </a:r>
            <a:r>
              <a:rPr lang="en-GB" sz="1600" i="1" baseline="30000">
                <a:solidFill>
                  <a:srgbClr val="000000"/>
                </a:solidFill>
              </a:rPr>
              <a:t>n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95" name="Google Shape;195;p27"/>
          <p:cNvSpPr txBox="1"/>
          <p:nvPr>
            <p:ph type="body" idx="1"/>
          </p:nvPr>
        </p:nvSpPr>
        <p:spPr>
          <a:xfrm>
            <a:off x="310900" y="1017724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Eine andere Methode ist die Verwendung einer Formel.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600" i="1" baseline="30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27"/>
          <p:cNvSpPr txBox="1"/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Bestimmung der Anzahl von Kombinationen</a:t>
            </a:r>
            <a:endParaRPr/>
          </a:p>
        </p:txBody>
      </p:sp>
      <p:sp>
        <p:nvSpPr>
          <p:cNvPr id="197" name="Google Shape;197;p27"/>
          <p:cNvSpPr txBox="1"/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Tätigkeit 1</a:t>
            </a:r>
            <a:endParaRPr/>
          </a:p>
        </p:txBody>
      </p:sp>
      <p:graphicFrame>
        <p:nvGraphicFramePr>
          <p:cNvPr id="198" name="Google Shape;198;p27"/>
          <p:cNvGraphicFramePr/>
          <p:nvPr/>
        </p:nvGraphicFramePr>
        <p:xfrm>
          <a:off x="4736600" y="1170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{07A18C6C-8771-462C-9C73-915736335EF6}</a:tableStyleId>
              </a:tblPr>
              <a:tblGrid>
                <a:gridCol w="493875"/>
                <a:gridCol w="493875"/>
                <a:gridCol w="493875"/>
                <a:gridCol w="493875"/>
                <a:gridCol w="493875"/>
                <a:gridCol w="493875"/>
                <a:gridCol w="493875"/>
                <a:gridCol w="493875"/>
              </a:tblGrid>
              <a:tr h="190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128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64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32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16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8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4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2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</a:tr>
              <a:tr h="19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8"/>
          <p:cNvSpPr txBox="1"/>
          <p:nvPr>
            <p:ph type="body" idx="2"/>
          </p:nvPr>
        </p:nvSpPr>
        <p:spPr>
          <a:xfrm>
            <a:off x="4736600" y="1017700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000000"/>
                </a:solidFill>
              </a:rPr>
              <a:t>Formel:</a:t>
            </a:r>
            <a:endParaRPr sz="1600" b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600">
                <a:solidFill>
                  <a:srgbClr val="000000"/>
                </a:solidFill>
              </a:rPr>
              <a:t>Anzahl der Kombinationen von </a:t>
            </a:r>
            <a:r>
              <a:rPr lang="en-GB" sz="1600" i="1">
                <a:solidFill>
                  <a:srgbClr val="000000"/>
                </a:solidFill>
              </a:rPr>
              <a:t>n </a:t>
            </a:r>
            <a:r>
              <a:rPr lang="en-GB" sz="1600">
                <a:solidFill>
                  <a:srgbClr val="000000"/>
                </a:solidFill>
              </a:rPr>
              <a:t>Bits = </a:t>
            </a:r>
            <a:r>
              <a:rPr lang="en-GB" sz="1600">
                <a:solidFill>
                  <a:srgbClr val="000000"/>
                </a:solidFill>
              </a:rPr>
              <a:t>2</a:t>
            </a:r>
            <a:r>
              <a:rPr lang="en-GB" sz="1600" i="1" baseline="30000">
                <a:solidFill>
                  <a:srgbClr val="000000"/>
                </a:solidFill>
              </a:rPr>
              <a:t>n</a:t>
            </a:r>
            <a:endParaRPr sz="1600">
              <a:solidFill>
                <a:srgbClr val="000000"/>
              </a:solidFill>
            </a:endParaRPr>
          </a:p>
        </p:txBody>
      </p:sp>
      <p:sp>
        <p:nvSpPr>
          <p:cNvPr id="204" name="Google Shape;204;p28"/>
          <p:cNvSpPr txBox="1"/>
          <p:nvPr>
            <p:ph type="body" idx="1"/>
          </p:nvPr>
        </p:nvSpPr>
        <p:spPr>
          <a:xfrm>
            <a:off x="310900" y="1017724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Eine andere Methode ist die Verwendung einer Formel.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Verwenden wir diese Formel mit </a:t>
            </a:r>
            <a:r>
              <a:rPr lang="en-GB" b="1"/>
              <a:t>2 </a:t>
            </a:r>
            <a:r>
              <a:rPr lang="en-GB" b="1"/>
              <a:t>Bits</a:t>
            </a:r>
            <a:r>
              <a:rPr lang="en-GB"/>
              <a:t>.</a:t>
            </a:r>
            <a:endParaRPr sz="1600" i="1" baseline="30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8"/>
          <p:cNvSpPr txBox="1"/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Bestimmung der Anzahl von Kombinationen</a:t>
            </a:r>
            <a:endParaRPr/>
          </a:p>
        </p:txBody>
      </p:sp>
      <p:sp>
        <p:nvSpPr>
          <p:cNvPr id="206" name="Google Shape;206;p28"/>
          <p:cNvSpPr txBox="1"/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Tätigkeit 1</a:t>
            </a:r>
            <a:endParaRPr/>
          </a:p>
        </p:txBody>
      </p:sp>
      <p:graphicFrame>
        <p:nvGraphicFramePr>
          <p:cNvPr id="207" name="Google Shape;207;p28"/>
          <p:cNvGraphicFramePr/>
          <p:nvPr/>
        </p:nvGraphicFramePr>
        <p:xfrm>
          <a:off x="4736600" y="1170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{07A18C6C-8771-462C-9C73-915736335EF6}</a:tableStyleId>
              </a:tblPr>
              <a:tblGrid>
                <a:gridCol w="493875"/>
                <a:gridCol w="493875"/>
                <a:gridCol w="493875"/>
                <a:gridCol w="493875"/>
                <a:gridCol w="493875"/>
                <a:gridCol w="493875"/>
                <a:gridCol w="493875"/>
                <a:gridCol w="493875"/>
              </a:tblGrid>
              <a:tr h="190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128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64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32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16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8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4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2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</a:tr>
              <a:tr h="19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9"/>
          <p:cNvSpPr txBox="1"/>
          <p:nvPr>
            <p:ph type="body" idx="2"/>
          </p:nvPr>
        </p:nvSpPr>
        <p:spPr>
          <a:xfrm>
            <a:off x="4736600" y="1017700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000000"/>
                </a:solidFill>
              </a:rPr>
              <a:t>Formel:</a:t>
            </a:r>
            <a:endParaRPr sz="1600" b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600">
                <a:solidFill>
                  <a:srgbClr val="000000"/>
                </a:solidFill>
              </a:rPr>
              <a:t>Anzahl der Kombinationen von </a:t>
            </a:r>
            <a:r>
              <a:rPr lang="en-GB" sz="1600" b="1">
                <a:solidFill>
                  <a:srgbClr val="000000"/>
                </a:solidFill>
              </a:rPr>
              <a:t>2 </a:t>
            </a:r>
            <a:r>
              <a:rPr lang="en-GB" sz="1600">
                <a:solidFill>
                  <a:srgbClr val="000000"/>
                </a:solidFill>
              </a:rPr>
              <a:t>Bits = 2</a:t>
            </a:r>
            <a:r>
              <a:rPr lang="en-GB" sz="1600" b="1" i="1" baseline="30000">
                <a:solidFill>
                  <a:srgbClr val="000000"/>
                </a:solidFill>
              </a:rPr>
              <a:t>2</a:t>
            </a:r>
            <a:endParaRPr sz="1600" b="1">
              <a:solidFill>
                <a:srgbClr val="000000"/>
              </a:solidFill>
            </a:endParaRPr>
          </a:p>
        </p:txBody>
      </p:sp>
      <p:sp>
        <p:nvSpPr>
          <p:cNvPr id="213" name="Google Shape;213;p29"/>
          <p:cNvSpPr txBox="1"/>
          <p:nvPr>
            <p:ph type="body" idx="1"/>
          </p:nvPr>
        </p:nvSpPr>
        <p:spPr>
          <a:xfrm>
            <a:off x="310900" y="1017724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Eine andere Methode ist die Verwendung einer Formel.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Verwenden wir diese Formel mit </a:t>
            </a:r>
            <a:r>
              <a:rPr lang="en-GB" b="1"/>
              <a:t>2 </a:t>
            </a:r>
            <a:r>
              <a:rPr lang="en-GB" b="1"/>
              <a:t>Bits</a:t>
            </a:r>
            <a:r>
              <a:rPr lang="en-GB"/>
              <a:t>.</a:t>
            </a:r>
            <a:endParaRPr sz="1600" i="1" baseline="30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Der Wert von </a:t>
            </a:r>
            <a:r>
              <a:rPr lang="en-GB" i="1"/>
              <a:t>n </a:t>
            </a:r>
            <a:r>
              <a:rPr lang="en-GB"/>
              <a:t>wird durch die Zahl </a:t>
            </a: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2 </a:t>
            </a:r>
            <a:r>
              <a:rPr lang="en-GB"/>
              <a:t>ersetzt</a:t>
            </a:r>
            <a:r>
              <a:rPr lang="en-GB"/>
              <a:t>, da </a:t>
            </a:r>
            <a:r>
              <a:rPr lang="en-GB"/>
              <a:t>man mit </a:t>
            </a: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2 </a:t>
            </a:r>
            <a:r>
              <a:rPr lang="en-GB" b="1"/>
              <a:t>Bits </a:t>
            </a:r>
            <a:r>
              <a:rPr lang="en-GB"/>
              <a:t>arbeitet</a:t>
            </a:r>
            <a:r>
              <a:rPr lang="en-GB"/>
              <a:t>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9"/>
          <p:cNvSpPr txBox="1"/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Bestimmung der Anzahl von Kombinationen</a:t>
            </a:r>
            <a:endParaRPr/>
          </a:p>
        </p:txBody>
      </p:sp>
      <p:sp>
        <p:nvSpPr>
          <p:cNvPr id="215" name="Google Shape;215;p29"/>
          <p:cNvSpPr txBox="1"/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Tätigkeit 1</a:t>
            </a:r>
            <a:endParaRPr/>
          </a:p>
        </p:txBody>
      </p:sp>
      <p:graphicFrame>
        <p:nvGraphicFramePr>
          <p:cNvPr id="216" name="Google Shape;216;p29"/>
          <p:cNvGraphicFramePr/>
          <p:nvPr/>
        </p:nvGraphicFramePr>
        <p:xfrm>
          <a:off x="4736600" y="1170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{07A18C6C-8771-462C-9C73-915736335EF6}</a:tableStyleId>
              </a:tblPr>
              <a:tblGrid>
                <a:gridCol w="493875"/>
                <a:gridCol w="493875"/>
                <a:gridCol w="493875"/>
                <a:gridCol w="493875"/>
                <a:gridCol w="493875"/>
                <a:gridCol w="493875"/>
                <a:gridCol w="493875"/>
                <a:gridCol w="493875"/>
              </a:tblGrid>
              <a:tr h="190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128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64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32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16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8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4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2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</a:tr>
              <a:tr h="19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0"/>
          <p:cNvSpPr txBox="1"/>
          <p:nvPr>
            <p:ph type="body" idx="2"/>
          </p:nvPr>
        </p:nvSpPr>
        <p:spPr>
          <a:xfrm>
            <a:off x="4736600" y="1017700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000000"/>
                </a:solidFill>
              </a:rPr>
              <a:t>Formel:</a:t>
            </a:r>
            <a:endParaRPr sz="1600" b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600">
                <a:solidFill>
                  <a:srgbClr val="000000"/>
                </a:solidFill>
              </a:rPr>
              <a:t>Anzahl der Kombinationen von </a:t>
            </a:r>
            <a:r>
              <a:rPr lang="en-GB" sz="1600" i="1">
                <a:solidFill>
                  <a:srgbClr val="000000"/>
                </a:solidFill>
              </a:rPr>
              <a:t>2 </a:t>
            </a:r>
            <a:r>
              <a:rPr lang="en-GB" sz="1600">
                <a:solidFill>
                  <a:srgbClr val="000000"/>
                </a:solidFill>
              </a:rPr>
              <a:t>Bits = </a:t>
            </a:r>
            <a:r>
              <a:rPr lang="en-GB" sz="1600" b="1">
                <a:solidFill>
                  <a:srgbClr val="000000"/>
                </a:solidFill>
              </a:rPr>
              <a:t>2</a:t>
            </a:r>
            <a:r>
              <a:rPr lang="en-GB" sz="1600" b="1" i="1" baseline="30000">
                <a:solidFill>
                  <a:srgbClr val="000000"/>
                </a:solidFill>
              </a:rPr>
              <a:t>2</a:t>
            </a:r>
            <a:endParaRPr sz="1600" b="1">
              <a:solidFill>
                <a:srgbClr val="000000"/>
              </a:solidFill>
            </a:endParaRPr>
          </a:p>
        </p:txBody>
      </p:sp>
      <p:sp>
        <p:nvSpPr>
          <p:cNvPr id="222" name="Google Shape;222;p30"/>
          <p:cNvSpPr txBox="1"/>
          <p:nvPr>
            <p:ph type="body" idx="1"/>
          </p:nvPr>
        </p:nvSpPr>
        <p:spPr>
          <a:xfrm>
            <a:off x="310900" y="1017724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Eine andere Methode ist die Verwendung einer Formel.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Verwenden wir diese Formel mit </a:t>
            </a:r>
            <a:r>
              <a:rPr lang="en-GB" b="1"/>
              <a:t>2 </a:t>
            </a:r>
            <a:r>
              <a:rPr lang="en-GB" b="1"/>
              <a:t>Bits</a:t>
            </a:r>
            <a:r>
              <a:rPr lang="en-GB"/>
              <a:t>.</a:t>
            </a:r>
            <a:endParaRPr sz="1600" i="1" baseline="30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Der Wert von </a:t>
            </a:r>
            <a:r>
              <a:rPr lang="en-GB" i="1"/>
              <a:t>n </a:t>
            </a:r>
            <a:r>
              <a:rPr lang="en-GB"/>
              <a:t>wird durch die Zahl </a:t>
            </a: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2 </a:t>
            </a:r>
            <a:r>
              <a:rPr lang="en-GB"/>
              <a:t>ersetzt</a:t>
            </a:r>
            <a:r>
              <a:rPr lang="en-GB"/>
              <a:t>, da </a:t>
            </a:r>
            <a:r>
              <a:rPr lang="en-GB"/>
              <a:t>man mit </a:t>
            </a: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2 </a:t>
            </a:r>
            <a:r>
              <a:rPr lang="en-GB" b="1"/>
              <a:t>Bits </a:t>
            </a:r>
            <a:r>
              <a:rPr lang="en-GB"/>
              <a:t>arbeitet</a:t>
            </a:r>
            <a:r>
              <a:rPr lang="en-GB"/>
              <a:t>. </a:t>
            </a:r>
            <a:r>
              <a:rPr lang="en-GB"/>
              <a:t>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2 </a:t>
            </a:r>
            <a:r>
              <a:rPr lang="en-GB" b="1"/>
              <a:t>hoch </a:t>
            </a: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2 </a:t>
            </a:r>
            <a:r>
              <a:rPr lang="en-GB"/>
              <a:t>ist gleichbedeutend mit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2 × 2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30"/>
          <p:cNvSpPr txBox="1"/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Bestimmung der Anzahl von Kombinationen</a:t>
            </a:r>
            <a:endParaRPr/>
          </a:p>
        </p:txBody>
      </p:sp>
      <p:sp>
        <p:nvSpPr>
          <p:cNvPr id="224" name="Google Shape;224;p30"/>
          <p:cNvSpPr txBox="1"/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Tätigkeit 1</a:t>
            </a:r>
            <a:endParaRPr/>
          </a:p>
        </p:txBody>
      </p:sp>
      <p:graphicFrame>
        <p:nvGraphicFramePr>
          <p:cNvPr id="225" name="Google Shape;225;p30"/>
          <p:cNvGraphicFramePr/>
          <p:nvPr/>
        </p:nvGraphicFramePr>
        <p:xfrm>
          <a:off x="4736600" y="1170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{07A18C6C-8771-462C-9C73-915736335EF6}</a:tableStyleId>
              </a:tblPr>
              <a:tblGrid>
                <a:gridCol w="493875"/>
                <a:gridCol w="493875"/>
                <a:gridCol w="493875"/>
                <a:gridCol w="493875"/>
                <a:gridCol w="493875"/>
                <a:gridCol w="493875"/>
                <a:gridCol w="493875"/>
                <a:gridCol w="493875"/>
              </a:tblGrid>
              <a:tr h="190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128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64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32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16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8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4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2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</a:tr>
              <a:tr h="19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 txBox="1"/>
          <p:nvPr>
            <p:ph type="body" idx="1"/>
          </p:nvPr>
        </p:nvSpPr>
        <p:spPr>
          <a:xfrm>
            <a:off x="310900" y="1017724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Frage 1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Wie viele </a:t>
            </a:r>
            <a:r>
              <a:rPr lang="en-GB" b="1"/>
              <a:t>Kombinationen </a:t>
            </a:r>
            <a:r>
              <a:rPr lang="en-GB"/>
              <a:t>von </a:t>
            </a: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1en </a:t>
            </a:r>
            <a:r>
              <a:rPr lang="en-GB"/>
              <a:t>und </a:t>
            </a: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0en </a:t>
            </a:r>
            <a:r>
              <a:rPr lang="en-GB"/>
              <a:t>kann man mit nur </a:t>
            </a:r>
            <a:r>
              <a:rPr lang="en-GB" b="1"/>
              <a:t>4 </a:t>
            </a:r>
            <a:r>
              <a:rPr lang="en-GB" b="1"/>
              <a:t>Bits </a:t>
            </a:r>
            <a:r>
              <a:rPr lang="en-GB"/>
              <a:t>bilden</a:t>
            </a:r>
            <a:r>
              <a:rPr lang="en-GB"/>
              <a:t>?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b="1"/>
              <a:t>Frage 2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Wie viele </a:t>
            </a:r>
            <a:r>
              <a:rPr lang="en-GB" b="1"/>
              <a:t>Bits </a:t>
            </a:r>
            <a:r>
              <a:rPr lang="en-GB"/>
              <a:t>werden benötigt, um alle </a:t>
            </a:r>
            <a:r>
              <a:rPr lang="en-GB" b="1"/>
              <a:t>26 </a:t>
            </a:r>
            <a:r>
              <a:rPr lang="en-GB"/>
              <a:t>Buchstaben des Alphabets </a:t>
            </a:r>
            <a:r>
              <a:rPr lang="en-GB"/>
              <a:t>darzustellen</a:t>
            </a:r>
            <a:r>
              <a:rPr lang="en-GB"/>
              <a:t>?</a:t>
            </a:r>
            <a:endParaRPr/>
          </a:p>
        </p:txBody>
      </p:sp>
      <p:sp>
        <p:nvSpPr>
          <p:cNvPr id="75" name="Google Shape;75;p13"/>
          <p:cNvSpPr txBox="1"/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Sind genug Bits vorhanden?</a:t>
            </a:r>
            <a:endParaRPr/>
          </a:p>
        </p:txBody>
      </p:sp>
      <p:sp>
        <p:nvSpPr>
          <p:cNvPr id="76" name="Google Shape;76;p13"/>
          <p:cNvSpPr txBox="1"/>
          <p:nvPr>
            <p:ph type="body" idx="2"/>
          </p:nvPr>
        </p:nvSpPr>
        <p:spPr>
          <a:xfrm>
            <a:off x="4736600" y="1017700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0000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0001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0010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?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77" name="Google Shape;77;p13"/>
          <p:cNvSpPr txBox="1"/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Starter-Aktivität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1"/>
          <p:cNvSpPr txBox="1"/>
          <p:nvPr>
            <p:ph type="body" idx="2"/>
          </p:nvPr>
        </p:nvSpPr>
        <p:spPr>
          <a:xfrm>
            <a:off x="4736600" y="1017700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000000"/>
                </a:solidFill>
              </a:rPr>
              <a:t>Formel:</a:t>
            </a:r>
            <a:endParaRPr sz="1600" b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600">
                <a:solidFill>
                  <a:srgbClr val="000000"/>
                </a:solidFill>
              </a:rPr>
              <a:t>Anzahl der Kombinationen von </a:t>
            </a:r>
            <a:r>
              <a:rPr lang="en-GB" sz="1600" i="1">
                <a:solidFill>
                  <a:srgbClr val="000000"/>
                </a:solidFill>
              </a:rPr>
              <a:t>2 </a:t>
            </a:r>
            <a:r>
              <a:rPr lang="en-GB" sz="1600">
                <a:solidFill>
                  <a:srgbClr val="000000"/>
                </a:solidFill>
              </a:rPr>
              <a:t>Bits = </a:t>
            </a:r>
            <a:r>
              <a:rPr lang="en-GB" sz="1600" b="1">
                <a:solidFill>
                  <a:srgbClr val="000000"/>
                </a:solidFill>
              </a:rPr>
              <a:t>2 × 2</a:t>
            </a:r>
            <a:endParaRPr sz="1600" b="1">
              <a:solidFill>
                <a:srgbClr val="000000"/>
              </a:solidFill>
            </a:endParaRPr>
          </a:p>
        </p:txBody>
      </p:sp>
      <p:sp>
        <p:nvSpPr>
          <p:cNvPr id="231" name="Google Shape;231;p31"/>
          <p:cNvSpPr txBox="1"/>
          <p:nvPr>
            <p:ph type="body" idx="1"/>
          </p:nvPr>
        </p:nvSpPr>
        <p:spPr>
          <a:xfrm>
            <a:off x="310900" y="1017724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Eine andere Methode ist die Verwendung einer Formel.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Verwenden wir diese Formel mit </a:t>
            </a:r>
            <a:r>
              <a:rPr lang="en-GB" b="1"/>
              <a:t>2 </a:t>
            </a:r>
            <a:r>
              <a:rPr lang="en-GB" b="1"/>
              <a:t>Bits</a:t>
            </a:r>
            <a:r>
              <a:rPr lang="en-GB"/>
              <a:t>.</a:t>
            </a:r>
            <a:endParaRPr sz="1600" i="1" baseline="30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Der Wert von </a:t>
            </a:r>
            <a:r>
              <a:rPr lang="en-GB" i="1"/>
              <a:t>n </a:t>
            </a:r>
            <a:r>
              <a:rPr lang="en-GB"/>
              <a:t>wird durch die Zahl </a:t>
            </a:r>
            <a:r>
              <a:rPr lang="en-GB" i="1"/>
              <a:t>2 </a:t>
            </a:r>
            <a:r>
              <a:rPr lang="en-GB"/>
              <a:t>ersetzt</a:t>
            </a:r>
            <a:r>
              <a:rPr lang="en-GB"/>
              <a:t>, weil wir wissen, dass wir mit </a:t>
            </a:r>
            <a:r>
              <a:rPr lang="en-GB" i="1"/>
              <a:t>2 </a:t>
            </a:r>
            <a:r>
              <a:rPr lang="en-GB" b="1"/>
              <a:t>Bits </a:t>
            </a:r>
            <a:r>
              <a:rPr lang="en-GB"/>
              <a:t>arbeiten</a:t>
            </a:r>
            <a:r>
              <a:rPr lang="en-GB"/>
              <a:t>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2 </a:t>
            </a:r>
            <a:r>
              <a:rPr lang="en-GB" b="1"/>
              <a:t>hoch </a:t>
            </a: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2 </a:t>
            </a:r>
            <a:r>
              <a:rPr lang="en-GB"/>
              <a:t>ist gleichbedeutend mit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2 × 2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31"/>
          <p:cNvSpPr txBox="1"/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Bestimmung der Anzahl von Kombinationen</a:t>
            </a:r>
            <a:endParaRPr/>
          </a:p>
        </p:txBody>
      </p:sp>
      <p:sp>
        <p:nvSpPr>
          <p:cNvPr id="233" name="Google Shape;233;p31"/>
          <p:cNvSpPr txBox="1"/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Tätigkeit 1</a:t>
            </a:r>
            <a:endParaRPr/>
          </a:p>
        </p:txBody>
      </p:sp>
      <p:graphicFrame>
        <p:nvGraphicFramePr>
          <p:cNvPr id="234" name="Google Shape;234;p31"/>
          <p:cNvGraphicFramePr/>
          <p:nvPr/>
        </p:nvGraphicFramePr>
        <p:xfrm>
          <a:off x="4736600" y="1170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{07A18C6C-8771-462C-9C73-915736335EF6}</a:tableStyleId>
              </a:tblPr>
              <a:tblGrid>
                <a:gridCol w="493875"/>
                <a:gridCol w="493875"/>
                <a:gridCol w="493875"/>
                <a:gridCol w="493875"/>
                <a:gridCol w="493875"/>
                <a:gridCol w="493875"/>
                <a:gridCol w="493875"/>
                <a:gridCol w="493875"/>
              </a:tblGrid>
              <a:tr h="190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128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64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32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16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8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4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2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</a:tr>
              <a:tr h="19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2"/>
          <p:cNvSpPr txBox="1"/>
          <p:nvPr>
            <p:ph type="body" idx="2"/>
          </p:nvPr>
        </p:nvSpPr>
        <p:spPr>
          <a:xfrm>
            <a:off x="4736600" y="1017700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000000"/>
                </a:solidFill>
              </a:rPr>
              <a:t>Formel:</a:t>
            </a:r>
            <a:endParaRPr sz="1600" b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600">
                <a:solidFill>
                  <a:srgbClr val="000000"/>
                </a:solidFill>
              </a:rPr>
              <a:t>Anzahl der Kombinationen von </a:t>
            </a:r>
            <a:r>
              <a:rPr lang="en-GB" sz="1600" i="1">
                <a:solidFill>
                  <a:srgbClr val="000000"/>
                </a:solidFill>
              </a:rPr>
              <a:t>2 </a:t>
            </a:r>
            <a:r>
              <a:rPr lang="en-GB" sz="1600">
                <a:solidFill>
                  <a:srgbClr val="000000"/>
                </a:solidFill>
              </a:rPr>
              <a:t>Bits = </a:t>
            </a:r>
            <a:r>
              <a:rPr lang="en-GB" sz="1600" b="1">
                <a:solidFill>
                  <a:srgbClr val="000000"/>
                </a:solidFill>
              </a:rPr>
              <a:t>4</a:t>
            </a:r>
            <a:endParaRPr sz="1600" b="1">
              <a:solidFill>
                <a:srgbClr val="000000"/>
              </a:solidFill>
            </a:endParaRPr>
          </a:p>
        </p:txBody>
      </p:sp>
      <p:sp>
        <p:nvSpPr>
          <p:cNvPr id="240" name="Google Shape;240;p32"/>
          <p:cNvSpPr txBox="1"/>
          <p:nvPr>
            <p:ph type="body" idx="1"/>
          </p:nvPr>
        </p:nvSpPr>
        <p:spPr>
          <a:xfrm>
            <a:off x="310900" y="1017724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2 × 2 </a:t>
            </a:r>
            <a:r>
              <a:rPr lang="en-GB"/>
              <a:t>ist </a:t>
            </a: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4</a:t>
            </a:r>
            <a:r>
              <a:rPr lang="en-GB"/>
              <a:t>, </a:t>
            </a:r>
            <a:r>
              <a:rPr lang="en-GB"/>
              <a:t>also </a:t>
            </a:r>
            <a:r>
              <a:rPr lang="en-GB"/>
              <a:t>erlauben </a:t>
            </a:r>
            <a:r>
              <a:rPr lang="en-GB" b="1"/>
              <a:t>2 </a:t>
            </a:r>
            <a:r>
              <a:rPr lang="en-GB" b="1"/>
              <a:t>Bits </a:t>
            </a:r>
            <a:r>
              <a:rPr lang="en-GB" b="1"/>
              <a:t>4 </a:t>
            </a:r>
            <a:r>
              <a:rPr lang="en-GB"/>
              <a:t>Kombinationen von </a:t>
            </a: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1 </a:t>
            </a:r>
            <a:r>
              <a:rPr lang="en-GB"/>
              <a:t>und </a:t>
            </a: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0</a:t>
            </a:r>
            <a:r>
              <a:rPr lang="en-GB"/>
              <a:t>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Dies ist das gleiche Ergebnis wie </a:t>
            </a:r>
            <a:r>
              <a:rPr lang="en-GB"/>
              <a:t>zuvor</a:t>
            </a:r>
            <a:r>
              <a:rPr lang="en-GB"/>
              <a:t>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32"/>
          <p:cNvSpPr txBox="1"/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Bestimmung der Anzahl von Kombinationen</a:t>
            </a:r>
            <a:endParaRPr/>
          </a:p>
        </p:txBody>
      </p:sp>
      <p:sp>
        <p:nvSpPr>
          <p:cNvPr id="242" name="Google Shape;242;p32"/>
          <p:cNvSpPr txBox="1"/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Tätigkeit 1</a:t>
            </a:r>
            <a:endParaRPr/>
          </a:p>
        </p:txBody>
      </p:sp>
      <p:graphicFrame>
        <p:nvGraphicFramePr>
          <p:cNvPr id="243" name="Google Shape;243;p32"/>
          <p:cNvGraphicFramePr/>
          <p:nvPr/>
        </p:nvGraphicFramePr>
        <p:xfrm>
          <a:off x="4736600" y="1170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{07A18C6C-8771-462C-9C73-915736335EF6}</a:tableStyleId>
              </a:tblPr>
              <a:tblGrid>
                <a:gridCol w="493875"/>
                <a:gridCol w="493875"/>
                <a:gridCol w="493875"/>
                <a:gridCol w="493875"/>
                <a:gridCol w="493875"/>
                <a:gridCol w="493875"/>
                <a:gridCol w="493875"/>
                <a:gridCol w="493875"/>
              </a:tblGrid>
              <a:tr h="190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128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64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32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16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8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4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2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</a:tr>
              <a:tr h="19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3"/>
          <p:cNvSpPr txBox="1"/>
          <p:nvPr>
            <p:ph type="body" idx="2"/>
          </p:nvPr>
        </p:nvSpPr>
        <p:spPr>
          <a:xfrm>
            <a:off x="4736600" y="1017700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000000"/>
                </a:solidFill>
              </a:rPr>
              <a:t>Formel:</a:t>
            </a:r>
            <a:endParaRPr sz="1600" b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600">
                <a:solidFill>
                  <a:srgbClr val="000000"/>
                </a:solidFill>
              </a:rPr>
              <a:t>Anzahl der Kombinationen von </a:t>
            </a:r>
            <a:r>
              <a:rPr lang="en-GB" sz="1600" b="1" i="1">
                <a:solidFill>
                  <a:srgbClr val="000000"/>
                </a:solidFill>
              </a:rPr>
              <a:t>4 </a:t>
            </a:r>
            <a:r>
              <a:rPr lang="en-GB" sz="1600">
                <a:solidFill>
                  <a:srgbClr val="000000"/>
                </a:solidFill>
              </a:rPr>
              <a:t>Bits = </a:t>
            </a:r>
            <a:r>
              <a:rPr lang="en-GB" sz="1600">
                <a:solidFill>
                  <a:srgbClr val="000000"/>
                </a:solidFill>
              </a:rPr>
              <a:t>2</a:t>
            </a:r>
            <a:r>
              <a:rPr lang="en-GB" sz="1600" b="1" i="1" baseline="30000">
                <a:solidFill>
                  <a:srgbClr val="000000"/>
                </a:solidFill>
              </a:rPr>
              <a:t>4</a:t>
            </a:r>
            <a:endParaRPr sz="1600" b="1" i="1" baseline="30000">
              <a:solidFill>
                <a:srgbClr val="000000"/>
              </a:solidFill>
            </a:endParaRPr>
          </a:p>
        </p:txBody>
      </p:sp>
      <p:sp>
        <p:nvSpPr>
          <p:cNvPr id="249" name="Google Shape;249;p33"/>
          <p:cNvSpPr txBox="1"/>
          <p:nvPr>
            <p:ph type="body" idx="1"/>
          </p:nvPr>
        </p:nvSpPr>
        <p:spPr>
          <a:xfrm>
            <a:off x="310900" y="1017724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Versuchen wir es für </a:t>
            </a:r>
            <a:r>
              <a:rPr lang="en-GB" b="1"/>
              <a:t>4 </a:t>
            </a:r>
            <a:r>
              <a:rPr lang="en-GB" b="1"/>
              <a:t>Bits</a:t>
            </a:r>
            <a:r>
              <a:rPr lang="en-GB"/>
              <a:t>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33"/>
          <p:cNvSpPr txBox="1"/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Bestimmung der Anzahl von Kombinationen</a:t>
            </a:r>
            <a:endParaRPr/>
          </a:p>
        </p:txBody>
      </p:sp>
      <p:sp>
        <p:nvSpPr>
          <p:cNvPr id="251" name="Google Shape;251;p33"/>
          <p:cNvSpPr txBox="1"/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Tätigkeit 1</a:t>
            </a:r>
            <a:endParaRPr/>
          </a:p>
        </p:txBody>
      </p:sp>
      <p:graphicFrame>
        <p:nvGraphicFramePr>
          <p:cNvPr id="252" name="Google Shape;252;p33"/>
          <p:cNvGraphicFramePr/>
          <p:nvPr/>
        </p:nvGraphicFramePr>
        <p:xfrm>
          <a:off x="4736600" y="1170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{07A18C6C-8771-462C-9C73-915736335EF6}</a:tableStyleId>
              </a:tblPr>
              <a:tblGrid>
                <a:gridCol w="493875"/>
                <a:gridCol w="493875"/>
                <a:gridCol w="493875"/>
                <a:gridCol w="493875"/>
                <a:gridCol w="493875"/>
                <a:gridCol w="493875"/>
                <a:gridCol w="493875"/>
                <a:gridCol w="493875"/>
              </a:tblGrid>
              <a:tr h="190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128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64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32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16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8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4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2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</a:tr>
              <a:tr h="19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4"/>
          <p:cNvSpPr txBox="1"/>
          <p:nvPr>
            <p:ph type="body" idx="2"/>
          </p:nvPr>
        </p:nvSpPr>
        <p:spPr>
          <a:xfrm>
            <a:off x="4736600" y="1017700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000000"/>
                </a:solidFill>
              </a:rPr>
              <a:t>Formel:</a:t>
            </a:r>
            <a:endParaRPr sz="1600" b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600">
                <a:solidFill>
                  <a:srgbClr val="000000"/>
                </a:solidFill>
              </a:rPr>
              <a:t>Anzahl der Kombinationen von </a:t>
            </a:r>
            <a:r>
              <a:rPr lang="en-GB" sz="1600" b="1" i="1">
                <a:solidFill>
                  <a:srgbClr val="000000"/>
                </a:solidFill>
              </a:rPr>
              <a:t>4 </a:t>
            </a:r>
            <a:r>
              <a:rPr lang="en-GB" sz="1600">
                <a:solidFill>
                  <a:srgbClr val="000000"/>
                </a:solidFill>
              </a:rPr>
              <a:t>Bits = 2</a:t>
            </a:r>
            <a:r>
              <a:rPr lang="en-GB" sz="1600" b="1" i="1" baseline="30000">
                <a:solidFill>
                  <a:srgbClr val="000000"/>
                </a:solidFill>
              </a:rPr>
              <a:t>4</a:t>
            </a:r>
            <a:endParaRPr sz="1600" b="1" i="1" baseline="30000">
              <a:solidFill>
                <a:srgbClr val="000000"/>
              </a:solidFill>
            </a:endParaRPr>
          </a:p>
        </p:txBody>
      </p:sp>
      <p:sp>
        <p:nvSpPr>
          <p:cNvPr id="258" name="Google Shape;258;p34"/>
          <p:cNvSpPr txBox="1"/>
          <p:nvPr>
            <p:ph type="body" idx="1"/>
          </p:nvPr>
        </p:nvSpPr>
        <p:spPr>
          <a:xfrm>
            <a:off x="310900" y="1017724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Versuchen wir es für </a:t>
            </a:r>
            <a:r>
              <a:rPr lang="en-GB" b="1"/>
              <a:t>4 </a:t>
            </a:r>
            <a:r>
              <a:rPr lang="en-GB" b="1"/>
              <a:t>Bits</a:t>
            </a:r>
            <a:r>
              <a:rPr lang="en-GB"/>
              <a:t>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2 </a:t>
            </a:r>
            <a:r>
              <a:rPr lang="en-GB"/>
              <a:t>hoch </a:t>
            </a: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4 </a:t>
            </a:r>
            <a:r>
              <a:rPr lang="en-GB"/>
              <a:t>ist gleichbedeutend mit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2 × 2 × 2 × 2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34"/>
          <p:cNvSpPr txBox="1"/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Bestimmung der Anzahl von Kombinationen</a:t>
            </a:r>
            <a:endParaRPr/>
          </a:p>
        </p:txBody>
      </p:sp>
      <p:sp>
        <p:nvSpPr>
          <p:cNvPr id="260" name="Google Shape;260;p34"/>
          <p:cNvSpPr txBox="1"/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Tätigkeit 1</a:t>
            </a:r>
            <a:endParaRPr/>
          </a:p>
        </p:txBody>
      </p:sp>
      <p:graphicFrame>
        <p:nvGraphicFramePr>
          <p:cNvPr id="261" name="Google Shape;261;p34"/>
          <p:cNvGraphicFramePr/>
          <p:nvPr/>
        </p:nvGraphicFramePr>
        <p:xfrm>
          <a:off x="4736600" y="1170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{07A18C6C-8771-462C-9C73-915736335EF6}</a:tableStyleId>
              </a:tblPr>
              <a:tblGrid>
                <a:gridCol w="493875"/>
                <a:gridCol w="493875"/>
                <a:gridCol w="493875"/>
                <a:gridCol w="493875"/>
                <a:gridCol w="493875"/>
                <a:gridCol w="493875"/>
                <a:gridCol w="493875"/>
                <a:gridCol w="493875"/>
              </a:tblGrid>
              <a:tr h="190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128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64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32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16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8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4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2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</a:tr>
              <a:tr h="19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5"/>
          <p:cNvSpPr txBox="1"/>
          <p:nvPr>
            <p:ph type="body" idx="2"/>
          </p:nvPr>
        </p:nvSpPr>
        <p:spPr>
          <a:xfrm>
            <a:off x="4736600" y="1017700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000000"/>
                </a:solidFill>
              </a:rPr>
              <a:t>Formel:</a:t>
            </a:r>
            <a:endParaRPr sz="1600" b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600">
                <a:solidFill>
                  <a:srgbClr val="000000"/>
                </a:solidFill>
              </a:rPr>
              <a:t>Anzahl der Kombinationen von </a:t>
            </a:r>
            <a:r>
              <a:rPr lang="en-GB" sz="1600" b="1" i="1">
                <a:solidFill>
                  <a:srgbClr val="000000"/>
                </a:solidFill>
              </a:rPr>
              <a:t>4 </a:t>
            </a:r>
            <a:r>
              <a:rPr lang="en-GB" sz="1600">
                <a:solidFill>
                  <a:srgbClr val="000000"/>
                </a:solidFill>
              </a:rPr>
              <a:t>Bits = </a:t>
            </a:r>
            <a:r>
              <a:rPr lang="en-GB" sz="1600" b="1">
                <a:solidFill>
                  <a:srgbClr val="000000"/>
                </a:solidFill>
              </a:rPr>
              <a:t>16</a:t>
            </a:r>
            <a:endParaRPr sz="1600" b="1" i="1" baseline="30000">
              <a:solidFill>
                <a:srgbClr val="000000"/>
              </a:solidFill>
            </a:endParaRPr>
          </a:p>
        </p:txBody>
      </p:sp>
      <p:sp>
        <p:nvSpPr>
          <p:cNvPr id="267" name="Google Shape;267;p35"/>
          <p:cNvSpPr txBox="1"/>
          <p:nvPr>
            <p:ph type="body" idx="1"/>
          </p:nvPr>
        </p:nvSpPr>
        <p:spPr>
          <a:xfrm>
            <a:off x="310900" y="1017724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Versuchen wir es für </a:t>
            </a:r>
            <a:r>
              <a:rPr lang="en-GB" b="1"/>
              <a:t>4 </a:t>
            </a:r>
            <a:r>
              <a:rPr lang="en-GB" b="1"/>
              <a:t>Bits</a:t>
            </a:r>
            <a:r>
              <a:rPr lang="en-GB"/>
              <a:t>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2 </a:t>
            </a:r>
            <a:r>
              <a:rPr lang="en-GB"/>
              <a:t>hoch </a:t>
            </a: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4 </a:t>
            </a:r>
            <a:r>
              <a:rPr lang="en-GB"/>
              <a:t>ist gleichbedeutend mit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2 × </a:t>
            </a: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2 × 2 × 2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Das Ergebnis dieser Berechnung ist </a:t>
            </a: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16</a:t>
            </a:r>
            <a:r>
              <a:rPr lang="en-GB"/>
              <a:t>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35"/>
          <p:cNvSpPr txBox="1"/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Bestimmung der Anzahl von Kombinationen</a:t>
            </a:r>
            <a:endParaRPr/>
          </a:p>
        </p:txBody>
      </p:sp>
      <p:sp>
        <p:nvSpPr>
          <p:cNvPr id="269" name="Google Shape;269;p35"/>
          <p:cNvSpPr txBox="1"/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Tätigkeit 1</a:t>
            </a:r>
            <a:endParaRPr/>
          </a:p>
        </p:txBody>
      </p:sp>
      <p:graphicFrame>
        <p:nvGraphicFramePr>
          <p:cNvPr id="270" name="Google Shape;270;p35"/>
          <p:cNvGraphicFramePr/>
          <p:nvPr/>
        </p:nvGraphicFramePr>
        <p:xfrm>
          <a:off x="4736600" y="1170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{07A18C6C-8771-462C-9C73-915736335EF6}</a:tableStyleId>
              </a:tblPr>
              <a:tblGrid>
                <a:gridCol w="493875"/>
                <a:gridCol w="493875"/>
                <a:gridCol w="493875"/>
                <a:gridCol w="493875"/>
                <a:gridCol w="493875"/>
                <a:gridCol w="493875"/>
                <a:gridCol w="493875"/>
                <a:gridCol w="493875"/>
              </a:tblGrid>
              <a:tr h="190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128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64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32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16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8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4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2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</a:tr>
              <a:tr h="19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6"/>
          <p:cNvSpPr txBox="1"/>
          <p:nvPr>
            <p:ph type="body" idx="2"/>
          </p:nvPr>
        </p:nvSpPr>
        <p:spPr>
          <a:xfrm>
            <a:off x="4736600" y="1017700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000000"/>
                </a:solidFill>
              </a:rPr>
              <a:t>Formel:</a:t>
            </a:r>
            <a:endParaRPr sz="1600" b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600">
                <a:solidFill>
                  <a:srgbClr val="000000"/>
                </a:solidFill>
              </a:rPr>
              <a:t>Anzahl der Kombinationen von </a:t>
            </a:r>
            <a:r>
              <a:rPr lang="en-GB" sz="1600" b="1" i="1">
                <a:solidFill>
                  <a:srgbClr val="000000"/>
                </a:solidFill>
              </a:rPr>
              <a:t>n </a:t>
            </a:r>
            <a:r>
              <a:rPr lang="en-GB" sz="1600">
                <a:solidFill>
                  <a:srgbClr val="000000"/>
                </a:solidFill>
              </a:rPr>
              <a:t>Bits = </a:t>
            </a:r>
            <a:r>
              <a:rPr lang="en-GB" sz="1600" b="1">
                <a:solidFill>
                  <a:srgbClr val="000000"/>
                </a:solidFill>
              </a:rPr>
              <a:t>2</a:t>
            </a:r>
            <a:r>
              <a:rPr lang="en-GB" sz="1600" b="1" i="1" baseline="30000">
                <a:solidFill>
                  <a:srgbClr val="000000"/>
                </a:solidFill>
              </a:rPr>
              <a:t>n</a:t>
            </a:r>
            <a:endParaRPr sz="1600" b="1" i="1" baseline="30000">
              <a:solidFill>
                <a:srgbClr val="000000"/>
              </a:solidFill>
            </a:endParaRPr>
          </a:p>
        </p:txBody>
      </p:sp>
      <p:sp>
        <p:nvSpPr>
          <p:cNvPr id="276" name="Google Shape;276;p36"/>
          <p:cNvSpPr txBox="1"/>
          <p:nvPr>
            <p:ph type="body" idx="1"/>
          </p:nvPr>
        </p:nvSpPr>
        <p:spPr>
          <a:xfrm>
            <a:off x="310900" y="1017724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Sie können selbst entscheiden, welche Methode Sie bevorzugen.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Die Tabelle ist wirklich praktisch, wenn man mit </a:t>
            </a:r>
            <a:r>
              <a:rPr lang="en-GB" b="1"/>
              <a:t>8 </a:t>
            </a:r>
            <a:r>
              <a:rPr lang="en-GB" b="1"/>
              <a:t>Bits </a:t>
            </a:r>
            <a:r>
              <a:rPr lang="en-GB"/>
              <a:t>oder weniger </a:t>
            </a:r>
            <a:r>
              <a:rPr lang="en-GB"/>
              <a:t>arbeitet</a:t>
            </a:r>
            <a:r>
              <a:rPr lang="en-GB"/>
              <a:t>, aber die Formel wäre nützlicher, wenn man mit </a:t>
            </a:r>
            <a:r>
              <a:rPr lang="en-GB"/>
              <a:t>einer </a:t>
            </a:r>
            <a:r>
              <a:rPr lang="en-GB" b="1"/>
              <a:t>höheren </a:t>
            </a:r>
            <a:r>
              <a:rPr lang="en-GB"/>
              <a:t>Anzahl von Bits </a:t>
            </a:r>
            <a:r>
              <a:rPr lang="en-GB"/>
              <a:t>arbeitet</a:t>
            </a:r>
            <a:r>
              <a:rPr lang="en-GB"/>
              <a:t>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36"/>
          <p:cNvSpPr txBox="1"/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Bestimmung der Anzahl von Kombinationen</a:t>
            </a:r>
            <a:endParaRPr/>
          </a:p>
        </p:txBody>
      </p:sp>
      <p:sp>
        <p:nvSpPr>
          <p:cNvPr id="278" name="Google Shape;278;p36"/>
          <p:cNvSpPr txBox="1"/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Tätigkeit 1</a:t>
            </a:r>
            <a:endParaRPr/>
          </a:p>
        </p:txBody>
      </p:sp>
      <p:graphicFrame>
        <p:nvGraphicFramePr>
          <p:cNvPr id="279" name="Google Shape;279;p36"/>
          <p:cNvGraphicFramePr/>
          <p:nvPr/>
        </p:nvGraphicFramePr>
        <p:xfrm>
          <a:off x="4736600" y="1170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{07A18C6C-8771-462C-9C73-915736335EF6}</a:tableStyleId>
              </a:tblPr>
              <a:tblGrid>
                <a:gridCol w="493875"/>
                <a:gridCol w="493875"/>
                <a:gridCol w="493875"/>
                <a:gridCol w="493875"/>
                <a:gridCol w="493875"/>
                <a:gridCol w="493875"/>
                <a:gridCol w="493875"/>
                <a:gridCol w="493875"/>
              </a:tblGrid>
              <a:tr h="190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128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64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32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16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8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4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2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</a:tr>
              <a:tr h="19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7"/>
          <p:cNvSpPr txBox="1"/>
          <p:nvPr>
            <p:ph type="body" idx="1"/>
          </p:nvPr>
        </p:nvSpPr>
        <p:spPr>
          <a:xfrm>
            <a:off x="310900" y="1017724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Benutzen Sie das </a:t>
            </a:r>
            <a:r>
              <a:rPr lang="en-GB" b="1"/>
              <a:t>Arbeitsblatt</a:t>
            </a:r>
            <a:r>
              <a:rPr lang="en-GB"/>
              <a:t>, um Ihre bevorzugte Methode auszuprobieren. </a:t>
            </a:r>
            <a:endParaRPr/>
          </a:p>
        </p:txBody>
      </p:sp>
      <p:sp>
        <p:nvSpPr>
          <p:cNvPr id="285" name="Google Shape;285;p37"/>
          <p:cNvSpPr txBox="1"/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Probieren Sie die Methoden selbst aus</a:t>
            </a:r>
            <a:endParaRPr/>
          </a:p>
        </p:txBody>
      </p:sp>
      <p:sp>
        <p:nvSpPr>
          <p:cNvPr id="286" name="Google Shape;286;p37"/>
          <p:cNvSpPr txBox="1"/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Tätigkeit 1</a:t>
            </a:r>
            <a:endParaRPr/>
          </a:p>
        </p:txBody>
      </p:sp>
      <p:pic>
        <p:nvPicPr>
          <p:cNvPr id="287" name="Google Shape;28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5047" y="849100"/>
            <a:ext cx="4698049" cy="3827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8"/>
          <p:cNvSpPr txBox="1"/>
          <p:nvPr>
            <p:ph type="body" idx="1"/>
          </p:nvPr>
        </p:nvSpPr>
        <p:spPr>
          <a:xfrm>
            <a:off x="310900" y="1017724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Um alle </a:t>
            </a:r>
            <a:r>
              <a:rPr lang="en-GB" b="1"/>
              <a:t>26 </a:t>
            </a:r>
            <a:r>
              <a:rPr lang="en-GB"/>
              <a:t>Buchstaben des Alphabets </a:t>
            </a:r>
            <a:r>
              <a:rPr lang="en-GB"/>
              <a:t>darzustellen</a:t>
            </a:r>
            <a:r>
              <a:rPr lang="en-GB"/>
              <a:t>, benötigt man mindestens </a:t>
            </a:r>
            <a:r>
              <a:rPr lang="en-GB" b="1"/>
              <a:t>5 Bits</a:t>
            </a:r>
            <a:r>
              <a:rPr lang="en-GB"/>
              <a:t>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Das liegt daran, dass man </a:t>
            </a:r>
            <a:r>
              <a:rPr lang="en-GB" b="1"/>
              <a:t>26 </a:t>
            </a:r>
            <a:r>
              <a:rPr lang="en-GB"/>
              <a:t>Kombinationen von </a:t>
            </a: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1en </a:t>
            </a:r>
            <a:r>
              <a:rPr lang="en-GB"/>
              <a:t>und </a:t>
            </a: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0en </a:t>
            </a:r>
            <a:r>
              <a:rPr lang="en-GB"/>
              <a:t>benötigt</a:t>
            </a:r>
            <a:r>
              <a:rPr lang="en-GB"/>
              <a:t>, um jeden Buchstaben darzustellen.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b="1"/>
              <a:t>Mit 5 </a:t>
            </a:r>
            <a:r>
              <a:rPr lang="en-GB"/>
              <a:t>Bits erhält man </a:t>
            </a:r>
            <a:r>
              <a:rPr lang="en-GB" b="1"/>
              <a:t>32 </a:t>
            </a:r>
            <a:r>
              <a:rPr lang="en-GB"/>
              <a:t>Kombinationen, </a:t>
            </a:r>
            <a:r>
              <a:rPr lang="en-GB" b="1"/>
              <a:t>mit 4 </a:t>
            </a:r>
            <a:r>
              <a:rPr lang="en-GB" b="1"/>
              <a:t>Bits </a:t>
            </a:r>
            <a:r>
              <a:rPr lang="en-GB"/>
              <a:t>dagegen </a:t>
            </a:r>
            <a:r>
              <a:rPr lang="en-GB"/>
              <a:t>nur </a:t>
            </a:r>
            <a:r>
              <a:rPr lang="en-GB" b="1"/>
              <a:t>16</a:t>
            </a:r>
            <a:r>
              <a:rPr lang="en-GB"/>
              <a:t>. </a:t>
            </a:r>
            <a:endParaRPr/>
          </a:p>
        </p:txBody>
      </p:sp>
      <p:sp>
        <p:nvSpPr>
          <p:cNvPr id="293" name="Google Shape;293;p38"/>
          <p:cNvSpPr txBox="1"/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Darstellung von Text</a:t>
            </a:r>
            <a:endParaRPr/>
          </a:p>
        </p:txBody>
      </p:sp>
      <p:sp>
        <p:nvSpPr>
          <p:cNvPr id="294" name="Google Shape;294;p38"/>
          <p:cNvSpPr txBox="1"/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Tätigkeit 2</a:t>
            </a:r>
            <a:endParaRPr/>
          </a:p>
        </p:txBody>
      </p:sp>
      <p:pic>
        <p:nvPicPr>
          <p:cNvPr id="295" name="Google Shape;29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6600" y="1170125"/>
            <a:ext cx="4096504" cy="3099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9"/>
          <p:cNvSpPr txBox="1"/>
          <p:nvPr>
            <p:ph type="body" idx="1"/>
          </p:nvPr>
        </p:nvSpPr>
        <p:spPr>
          <a:xfrm>
            <a:off x="310900" y="1017724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Was ist mit anderen Dingen, die man zum Schreiben braucht?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</a:pPr>
            <a:r>
              <a:rPr lang="en-GB"/>
              <a:t>Kleinbuchstaben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</a:pPr>
            <a:r>
              <a:rPr lang="en-GB"/>
              <a:t>Zeichensetzung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</a:pPr>
            <a:r>
              <a:rPr lang="en-GB"/>
              <a:t>Räume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</a:pPr>
            <a:r>
              <a:rPr lang="en-GB"/>
              <a:t>Zahlen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b="1"/>
              <a:t>Wie viele Zeichen gibt es wohl auf einer Tastatur?</a:t>
            </a:r>
            <a:endParaRPr b="1"/>
          </a:p>
        </p:txBody>
      </p:sp>
      <p:sp>
        <p:nvSpPr>
          <p:cNvPr id="301" name="Google Shape;301;p39"/>
          <p:cNvSpPr txBox="1"/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Darstellung von Text</a:t>
            </a:r>
            <a:endParaRPr/>
          </a:p>
        </p:txBody>
      </p:sp>
      <p:sp>
        <p:nvSpPr>
          <p:cNvPr id="302" name="Google Shape;302;p39"/>
          <p:cNvSpPr txBox="1"/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Tätigkeit 2</a:t>
            </a:r>
            <a:endParaRPr/>
          </a:p>
        </p:txBody>
      </p:sp>
      <p:pic>
        <p:nvPicPr>
          <p:cNvPr id="303" name="Google Shape;30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6600" y="1170125"/>
            <a:ext cx="4096504" cy="3099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888" y="3512275"/>
            <a:ext cx="400050" cy="40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0"/>
          <p:cNvSpPr txBox="1"/>
          <p:nvPr>
            <p:ph type="body" idx="1"/>
          </p:nvPr>
        </p:nvSpPr>
        <p:spPr>
          <a:xfrm>
            <a:off x="310900" y="1017724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Auf </a:t>
            </a:r>
            <a:r>
              <a:rPr lang="en-GB"/>
              <a:t>englischen </a:t>
            </a:r>
            <a:r>
              <a:rPr lang="en-GB"/>
              <a:t>Standardtastaturen sind etwa </a:t>
            </a:r>
            <a:r>
              <a:rPr lang="en-GB" b="1"/>
              <a:t>104 </a:t>
            </a:r>
            <a:r>
              <a:rPr lang="en-GB"/>
              <a:t>Zeichen verfügbar. 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Wie viele </a:t>
            </a:r>
            <a:r>
              <a:rPr lang="en-GB" b="1"/>
              <a:t>Bits </a:t>
            </a:r>
            <a:r>
              <a:rPr lang="en-GB"/>
              <a:t>wären erforderlich, um </a:t>
            </a:r>
            <a:r>
              <a:rPr lang="en-GB" b="1"/>
              <a:t>104 </a:t>
            </a:r>
            <a:r>
              <a:rPr lang="en-GB"/>
              <a:t>Kombinationen </a:t>
            </a:r>
            <a:r>
              <a:rPr lang="en-GB"/>
              <a:t>darzustellen</a:t>
            </a:r>
            <a:r>
              <a:rPr lang="en-GB"/>
              <a:t>?</a:t>
            </a:r>
            <a:endParaRPr/>
          </a:p>
        </p:txBody>
      </p:sp>
      <p:sp>
        <p:nvSpPr>
          <p:cNvPr id="310" name="Google Shape;310;p40"/>
          <p:cNvSpPr txBox="1"/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Darstellung von Text</a:t>
            </a:r>
            <a:endParaRPr/>
          </a:p>
        </p:txBody>
      </p:sp>
      <p:sp>
        <p:nvSpPr>
          <p:cNvPr id="311" name="Google Shape;311;p40"/>
          <p:cNvSpPr txBox="1"/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Tätigkeit 2</a:t>
            </a:r>
            <a:endParaRPr/>
          </a:p>
        </p:txBody>
      </p:sp>
      <p:pic>
        <p:nvPicPr>
          <p:cNvPr id="312" name="Google Shape;31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6600" y="1170125"/>
            <a:ext cx="4096504" cy="3099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888" y="2474650"/>
            <a:ext cx="400050" cy="40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 txBox="1"/>
          <p:nvPr>
            <p:ph type="body" idx="1"/>
          </p:nvPr>
        </p:nvSpPr>
        <p:spPr>
          <a:xfrm>
            <a:off x="310900" y="1017724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Frage 1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Wie viele </a:t>
            </a:r>
            <a:r>
              <a:rPr lang="en-GB" b="1"/>
              <a:t>Kombinationen </a:t>
            </a:r>
            <a:r>
              <a:rPr lang="en-GB"/>
              <a:t>von </a:t>
            </a: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1en </a:t>
            </a:r>
            <a:r>
              <a:rPr lang="en-GB"/>
              <a:t>und </a:t>
            </a: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0en </a:t>
            </a:r>
            <a:r>
              <a:rPr lang="en-GB"/>
              <a:t>kann man mit nur </a:t>
            </a:r>
            <a:r>
              <a:rPr lang="en-GB" b="1"/>
              <a:t>4 </a:t>
            </a:r>
            <a:r>
              <a:rPr lang="en-GB" b="1"/>
              <a:t>Bits </a:t>
            </a:r>
            <a:r>
              <a:rPr lang="en-GB"/>
              <a:t>bilden</a:t>
            </a:r>
            <a:r>
              <a:rPr lang="en-GB"/>
              <a:t>?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b="1"/>
              <a:t>Frage 2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Wie viele </a:t>
            </a:r>
            <a:r>
              <a:rPr lang="en-GB" b="1"/>
              <a:t>Bits </a:t>
            </a:r>
            <a:r>
              <a:rPr lang="en-GB"/>
              <a:t>werden benötigt, um alle </a:t>
            </a:r>
            <a:r>
              <a:rPr lang="en-GB" b="1"/>
              <a:t>26 </a:t>
            </a:r>
            <a:r>
              <a:rPr lang="en-GB"/>
              <a:t>Buchstaben des Alphabets </a:t>
            </a:r>
            <a:r>
              <a:rPr lang="en-GB"/>
              <a:t>darzustellen</a:t>
            </a:r>
            <a:r>
              <a:rPr lang="en-GB"/>
              <a:t>?</a:t>
            </a:r>
            <a:endParaRPr/>
          </a:p>
        </p:txBody>
      </p:sp>
      <p:sp>
        <p:nvSpPr>
          <p:cNvPr id="83" name="Google Shape;83;p14"/>
          <p:cNvSpPr txBox="1"/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Sind genug Bits vorhanden?</a:t>
            </a:r>
            <a:endParaRPr/>
          </a:p>
        </p:txBody>
      </p:sp>
      <p:sp>
        <p:nvSpPr>
          <p:cNvPr id="84" name="Google Shape;84;p14"/>
          <p:cNvSpPr txBox="1"/>
          <p:nvPr>
            <p:ph type="body" idx="2"/>
          </p:nvPr>
        </p:nvSpPr>
        <p:spPr>
          <a:xfrm>
            <a:off x="4736600" y="1017700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Antwort </a:t>
            </a:r>
            <a:r>
              <a:rPr lang="en-GB" b="1"/>
              <a:t>1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Es gibt </a:t>
            </a:r>
            <a:r>
              <a:rPr lang="en-GB" b="1"/>
              <a:t>16 </a:t>
            </a:r>
            <a:r>
              <a:rPr lang="en-GB"/>
              <a:t>Kombinationen von </a:t>
            </a: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1en </a:t>
            </a:r>
            <a:r>
              <a:rPr lang="en-GB"/>
              <a:t>und </a:t>
            </a: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0en</a:t>
            </a:r>
            <a:r>
              <a:rPr lang="en-GB"/>
              <a:t>, die mit </a:t>
            </a:r>
            <a:r>
              <a:rPr lang="en-GB" b="1"/>
              <a:t>4 </a:t>
            </a:r>
            <a:r>
              <a:rPr lang="en-GB" b="1"/>
              <a:t>Bits </a:t>
            </a:r>
            <a:r>
              <a:rPr lang="en-GB"/>
              <a:t>gebildet werden können</a:t>
            </a:r>
            <a:r>
              <a:rPr lang="en-GB"/>
              <a:t>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b="1"/>
              <a:t>Antwort 2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Man bräuchte mindestens </a:t>
            </a:r>
            <a:r>
              <a:rPr lang="en-GB" b="1"/>
              <a:t>5 </a:t>
            </a:r>
            <a:r>
              <a:rPr lang="en-GB" b="1"/>
              <a:t>Bits</a:t>
            </a:r>
            <a:r>
              <a:rPr lang="en-GB"/>
              <a:t>, um alle </a:t>
            </a:r>
            <a:r>
              <a:rPr lang="en-GB" b="1"/>
              <a:t>26 </a:t>
            </a:r>
            <a:r>
              <a:rPr lang="en-GB"/>
              <a:t>Buchstaben des Alphabets </a:t>
            </a:r>
            <a:r>
              <a:rPr lang="en-GB"/>
              <a:t>darzustellen</a:t>
            </a:r>
            <a:r>
              <a:rPr lang="en-GB"/>
              <a:t>. </a:t>
            </a:r>
            <a:r>
              <a:rPr lang="en-GB" b="1"/>
              <a:t>5 </a:t>
            </a:r>
            <a:r>
              <a:rPr lang="en-GB" b="1"/>
              <a:t>Bits </a:t>
            </a:r>
            <a:r>
              <a:rPr lang="en-GB"/>
              <a:t>würden </a:t>
            </a:r>
            <a:r>
              <a:rPr lang="en-GB" b="1"/>
              <a:t>32 </a:t>
            </a:r>
            <a:r>
              <a:rPr lang="en-GB"/>
              <a:t>Kombinationen </a:t>
            </a:r>
            <a:r>
              <a:rPr lang="en-GB"/>
              <a:t>ermöglichen</a:t>
            </a:r>
            <a:r>
              <a:rPr lang="en-GB"/>
              <a:t>. 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85" name="Google Shape;85;p14"/>
          <p:cNvSpPr txBox="1"/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Starter-Aktivität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1"/>
          <p:cNvSpPr txBox="1"/>
          <p:nvPr>
            <p:ph type="body" idx="1"/>
          </p:nvPr>
        </p:nvSpPr>
        <p:spPr>
          <a:xfrm>
            <a:off x="310900" y="1017724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Auf </a:t>
            </a:r>
            <a:r>
              <a:rPr lang="en-GB"/>
              <a:t>englischen Standardtastaturen sind etwa </a:t>
            </a:r>
            <a:r>
              <a:rPr lang="en-GB" b="1"/>
              <a:t>104 </a:t>
            </a:r>
            <a:r>
              <a:rPr lang="en-GB"/>
              <a:t>Zeichen verfügbar. 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b="1"/>
              <a:t>Wie viele </a:t>
            </a:r>
            <a:r>
              <a:rPr lang="en-GB" b="1"/>
              <a:t>Bits </a:t>
            </a:r>
            <a:r>
              <a:rPr lang="en-GB" b="1"/>
              <a:t>wären erforderlich, um 104 Kombinationen darzustellen?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b="1"/>
              <a:t>7 </a:t>
            </a:r>
            <a:r>
              <a:rPr lang="en-GB"/>
              <a:t>Bits.</a:t>
            </a:r>
            <a:endParaRPr/>
          </a:p>
        </p:txBody>
      </p:sp>
      <p:sp>
        <p:nvSpPr>
          <p:cNvPr id="319" name="Google Shape;319;p41"/>
          <p:cNvSpPr txBox="1"/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Darstellung von Text</a:t>
            </a:r>
            <a:endParaRPr/>
          </a:p>
        </p:txBody>
      </p:sp>
      <p:sp>
        <p:nvSpPr>
          <p:cNvPr id="320" name="Google Shape;320;p41"/>
          <p:cNvSpPr txBox="1"/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Tätigkeit 2</a:t>
            </a:r>
            <a:endParaRPr/>
          </a:p>
        </p:txBody>
      </p:sp>
      <p:pic>
        <p:nvPicPr>
          <p:cNvPr id="321" name="Google Shape;32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6600" y="1170125"/>
            <a:ext cx="4096504" cy="3099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888" y="2474650"/>
            <a:ext cx="400050" cy="40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2"/>
          <p:cNvSpPr txBox="1"/>
          <p:nvPr>
            <p:ph type="body" idx="1"/>
          </p:nvPr>
        </p:nvSpPr>
        <p:spPr>
          <a:xfrm>
            <a:off x="310900" y="1017724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 den </a:t>
            </a:r>
            <a:r>
              <a:rPr lang="en-GB"/>
              <a:t>1960er Jahren </a:t>
            </a:r>
            <a:r>
              <a:rPr lang="en-GB"/>
              <a:t>wurde ein </a:t>
            </a:r>
            <a:r>
              <a:rPr lang="en-GB" b="1"/>
              <a:t>Kodierungssystem </a:t>
            </a:r>
            <a:r>
              <a:rPr lang="en-GB"/>
              <a:t>mit der Bezeichnung </a:t>
            </a:r>
            <a:r>
              <a:rPr lang="en-GB" b="1"/>
              <a:t>ASCII-Zeichensatz </a:t>
            </a:r>
            <a:r>
              <a:rPr lang="en-GB"/>
              <a:t>geschaffen</a:t>
            </a:r>
            <a:r>
              <a:rPr lang="en-GB"/>
              <a:t>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Jedem von der Tastatur benötigten Buchstaben wurde ein </a:t>
            </a:r>
            <a:r>
              <a:rPr lang="en-GB"/>
              <a:t>eindeutiges </a:t>
            </a:r>
            <a:r>
              <a:rPr lang="en-GB" b="1"/>
              <a:t>Bitmuster </a:t>
            </a:r>
            <a:r>
              <a:rPr lang="en-GB"/>
              <a:t>zugeordnet.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Ein </a:t>
            </a:r>
            <a:r>
              <a:rPr lang="en-GB" b="1"/>
              <a:t>Bitmuster </a:t>
            </a:r>
            <a:r>
              <a:rPr lang="en-GB"/>
              <a:t>ist eine Kombination von </a:t>
            </a: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1en </a:t>
            </a:r>
            <a:r>
              <a:rPr lang="en-GB"/>
              <a:t>und </a:t>
            </a: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0en</a:t>
            </a:r>
            <a:r>
              <a:rPr lang="en-GB"/>
              <a:t>, die zur Darstellung von Daten verwendet wird.  </a:t>
            </a:r>
            <a:endParaRPr/>
          </a:p>
        </p:txBody>
      </p:sp>
      <p:sp>
        <p:nvSpPr>
          <p:cNvPr id="328" name="Google Shape;328;p42"/>
          <p:cNvSpPr txBox="1"/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7-Bit-ASCII</a:t>
            </a:r>
            <a:endParaRPr/>
          </a:p>
        </p:txBody>
      </p:sp>
      <p:sp>
        <p:nvSpPr>
          <p:cNvPr id="329" name="Google Shape;329;p42"/>
          <p:cNvSpPr txBox="1"/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Tätigkeit 2</a:t>
            </a:r>
            <a:endParaRPr/>
          </a:p>
        </p:txBody>
      </p:sp>
      <p:pic>
        <p:nvPicPr>
          <p:cNvPr id="330" name="Google Shape;33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6600" y="1170125"/>
            <a:ext cx="4096504" cy="3099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3"/>
          <p:cNvSpPr txBox="1"/>
          <p:nvPr>
            <p:ph type="body" idx="1"/>
          </p:nvPr>
        </p:nvSpPr>
        <p:spPr>
          <a:xfrm>
            <a:off x="310900" y="1017724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Der </a:t>
            </a:r>
            <a:r>
              <a:rPr lang="en-GB" b="1"/>
              <a:t>Zeichensatz </a:t>
            </a:r>
            <a:r>
              <a:rPr lang="en-GB"/>
              <a:t>verwendete ursprünglich nur </a:t>
            </a:r>
            <a:r>
              <a:rPr lang="en-GB" b="1"/>
              <a:t>7 </a:t>
            </a:r>
            <a:r>
              <a:rPr lang="en-GB"/>
              <a:t>Bits.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Zum Beispiel</a:t>
            </a: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,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43"/>
          <p:cNvSpPr txBox="1"/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7-Bit-ASCII</a:t>
            </a:r>
            <a:endParaRPr/>
          </a:p>
        </p:txBody>
      </p:sp>
      <p:sp>
        <p:nvSpPr>
          <p:cNvPr id="337" name="Google Shape;337;p43"/>
          <p:cNvSpPr txBox="1"/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Tätigkeit 2</a:t>
            </a:r>
            <a:endParaRPr/>
          </a:p>
        </p:txBody>
      </p:sp>
      <p:pic>
        <p:nvPicPr>
          <p:cNvPr id="338" name="Google Shape;33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6600" y="1170125"/>
            <a:ext cx="4096504" cy="309989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39" name="Google Shape;339;p43"/>
          <p:cNvGraphicFramePr/>
          <p:nvPr/>
        </p:nvGraphicFramePr>
        <p:xfrm>
          <a:off x="310900" y="2571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{07A18C6C-8771-462C-9C73-915736335EF6}</a:tableStyleId>
              </a:tblPr>
              <a:tblGrid>
                <a:gridCol w="382850"/>
                <a:gridCol w="1949275"/>
              </a:tblGrid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A</a:t>
                      </a:r>
                      <a:endParaRPr sz="180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1000001</a:t>
                      </a:r>
                      <a:r>
                        <a:rPr lang="en-GB" sz="1800" baseline="-25000">
                          <a:solidFill>
                            <a:schemeClr val="dk1"/>
                          </a:solidFill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2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B</a:t>
                      </a:r>
                      <a:endParaRPr sz="180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1000010</a:t>
                      </a:r>
                      <a:r>
                        <a:rPr lang="en-GB" sz="1800" baseline="-25000">
                          <a:solidFill>
                            <a:schemeClr val="dk1"/>
                          </a:solidFill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2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C</a:t>
                      </a:r>
                      <a:endParaRPr sz="180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1000011</a:t>
                      </a:r>
                      <a:r>
                        <a:rPr lang="en-GB" sz="1800" baseline="-25000">
                          <a:solidFill>
                            <a:schemeClr val="dk1"/>
                          </a:solidFill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2</a:t>
                      </a:r>
                      <a:endParaRPr/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4"/>
          <p:cNvSpPr txBox="1"/>
          <p:nvPr>
            <p:ph type="body" idx="1"/>
          </p:nvPr>
        </p:nvSpPr>
        <p:spPr>
          <a:xfrm>
            <a:off x="310900" y="1017724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Der </a:t>
            </a:r>
            <a:r>
              <a:rPr lang="en-GB" b="1"/>
              <a:t>ASCII-Zeichensatz </a:t>
            </a:r>
            <a:r>
              <a:rPr lang="en-GB"/>
              <a:t>war von entscheidender Bedeutung, da er die </a:t>
            </a:r>
            <a:r>
              <a:rPr lang="en-GB"/>
              <a:t>Standardisierung </a:t>
            </a:r>
            <a:r>
              <a:rPr lang="en-GB" b="1"/>
              <a:t>der Bitmuster </a:t>
            </a:r>
            <a:r>
              <a:rPr lang="en-GB"/>
              <a:t>für verschiedene Geräte </a:t>
            </a:r>
            <a:r>
              <a:rPr lang="en-GB"/>
              <a:t>ermöglichte</a:t>
            </a:r>
            <a:r>
              <a:rPr lang="en-GB"/>
              <a:t>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b="1"/>
              <a:t>ASCII </a:t>
            </a:r>
            <a:r>
              <a:rPr lang="en-GB"/>
              <a:t>wurde ursprünglich für Telekommunikationssysteme wie Fernschreiber verwendet.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44"/>
          <p:cNvSpPr txBox="1"/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7-Bit-ASCII</a:t>
            </a:r>
            <a:endParaRPr/>
          </a:p>
        </p:txBody>
      </p:sp>
      <p:sp>
        <p:nvSpPr>
          <p:cNvPr id="346" name="Google Shape;346;p44"/>
          <p:cNvSpPr txBox="1"/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Tätigkeit 2</a:t>
            </a:r>
            <a:endParaRPr/>
          </a:p>
        </p:txBody>
      </p:sp>
      <p:pic>
        <p:nvPicPr>
          <p:cNvPr id="347" name="Google Shape;34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0462" y="1017699"/>
            <a:ext cx="2279575" cy="3432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5"/>
          <p:cNvSpPr txBox="1"/>
          <p:nvPr>
            <p:ph type="body" idx="1"/>
          </p:nvPr>
        </p:nvSpPr>
        <p:spPr>
          <a:xfrm>
            <a:off x="310900" y="1017724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Jedes Zeichen des </a:t>
            </a:r>
            <a:r>
              <a:rPr lang="en-GB" b="1"/>
              <a:t>ASCII-Zeichensatzes </a:t>
            </a:r>
            <a:r>
              <a:rPr lang="en-GB"/>
              <a:t>wird nun in </a:t>
            </a:r>
            <a:r>
              <a:rPr lang="en-GB" b="1"/>
              <a:t>8 </a:t>
            </a:r>
            <a:r>
              <a:rPr lang="en-GB" b="1"/>
              <a:t>Bits </a:t>
            </a:r>
            <a:r>
              <a:rPr lang="en-GB"/>
              <a:t>(</a:t>
            </a:r>
            <a:r>
              <a:rPr lang="en-GB"/>
              <a:t>1 </a:t>
            </a:r>
            <a:r>
              <a:rPr lang="en-GB"/>
              <a:t>Byte) gespeichert</a:t>
            </a:r>
            <a:r>
              <a:rPr lang="en-GB"/>
              <a:t>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Das ursprüngliche </a:t>
            </a:r>
            <a:r>
              <a:rPr lang="en-GB" b="1"/>
              <a:t>Kodierungssystem </a:t>
            </a:r>
            <a:r>
              <a:rPr lang="en-GB"/>
              <a:t>bleibt erhalten, wobei jedem Code ein </a:t>
            </a:r>
            <a:r>
              <a:rPr lang="en-GB" b="1"/>
              <a:t>0-Bit </a:t>
            </a:r>
            <a:r>
              <a:rPr lang="en-GB"/>
              <a:t>vorangestellt </a:t>
            </a:r>
            <a:r>
              <a:rPr lang="en-GB"/>
              <a:t>ist.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45"/>
          <p:cNvSpPr txBox="1"/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8-Bit-ASCII</a:t>
            </a:r>
            <a:endParaRPr/>
          </a:p>
        </p:txBody>
      </p:sp>
      <p:sp>
        <p:nvSpPr>
          <p:cNvPr id="354" name="Google Shape;354;p45"/>
          <p:cNvSpPr txBox="1"/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Tätigkeit 2</a:t>
            </a:r>
            <a:endParaRPr/>
          </a:p>
        </p:txBody>
      </p:sp>
      <p:pic>
        <p:nvPicPr>
          <p:cNvPr id="355" name="Google Shape;35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6600" y="1170125"/>
            <a:ext cx="4096504" cy="3099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6"/>
          <p:cNvSpPr txBox="1"/>
          <p:nvPr>
            <p:ph type="body" idx="1"/>
          </p:nvPr>
        </p:nvSpPr>
        <p:spPr>
          <a:xfrm>
            <a:off x="310900" y="1017724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Schauen Sie sich das Bitmuster für den Buchstaben C an. Können Sie das Bitmuster für den Buchstaben D vorhersagen?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46"/>
          <p:cNvSpPr txBox="1"/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8-Bit-ASCII</a:t>
            </a:r>
            <a:endParaRPr/>
          </a:p>
        </p:txBody>
      </p:sp>
      <p:sp>
        <p:nvSpPr>
          <p:cNvPr id="362" name="Google Shape;362;p46"/>
          <p:cNvSpPr txBox="1"/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Tätigkeit 2</a:t>
            </a:r>
            <a:endParaRPr/>
          </a:p>
        </p:txBody>
      </p:sp>
      <p:sp>
        <p:nvSpPr>
          <p:cNvPr id="363" name="Google Shape;363;p46"/>
          <p:cNvSpPr txBox="1"/>
          <p:nvPr>
            <p:ph type="body" idx="2"/>
          </p:nvPr>
        </p:nvSpPr>
        <p:spPr>
          <a:xfrm>
            <a:off x="4736600" y="1017700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A 0100 0001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B 0100 0010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30000"/>
              </a:lnSpc>
              <a:spcBef>
                <a:spcPts val="2000"/>
              </a:spcBef>
              <a:spcAft>
                <a:spcPts val="200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C 0100 0011</a:t>
            </a:r>
            <a:endParaRPr sz="400"/>
          </a:p>
        </p:txBody>
      </p:sp>
      <p:pic>
        <p:nvPicPr>
          <p:cNvPr id="364" name="Google Shape;36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313" y="1316900"/>
            <a:ext cx="400050" cy="40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7"/>
          <p:cNvSpPr txBox="1"/>
          <p:nvPr>
            <p:ph type="body" idx="1"/>
          </p:nvPr>
        </p:nvSpPr>
        <p:spPr>
          <a:xfrm>
            <a:off x="310900" y="1017724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Das </a:t>
            </a:r>
            <a:r>
              <a:rPr lang="en-GB" b="1"/>
              <a:t>Bitmuster </a:t>
            </a:r>
            <a:r>
              <a:rPr lang="en-GB"/>
              <a:t>für jedes </a:t>
            </a:r>
            <a:r>
              <a:rPr lang="en-GB" b="1"/>
              <a:t>Zeichen </a:t>
            </a:r>
            <a:r>
              <a:rPr lang="en-GB"/>
              <a:t>erhöht sich </a:t>
            </a:r>
            <a:r>
              <a:rPr lang="en-GB"/>
              <a:t>jedes Mal </a:t>
            </a:r>
            <a:r>
              <a:rPr lang="en-GB"/>
              <a:t>um </a:t>
            </a: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1</a:t>
            </a:r>
            <a:r>
              <a:rPr lang="en-GB"/>
              <a:t>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47"/>
          <p:cNvSpPr txBox="1"/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8-Bit-ASCII</a:t>
            </a:r>
            <a:endParaRPr/>
          </a:p>
        </p:txBody>
      </p:sp>
      <p:sp>
        <p:nvSpPr>
          <p:cNvPr id="371" name="Google Shape;371;p47"/>
          <p:cNvSpPr txBox="1"/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Tätigkeit 2</a:t>
            </a:r>
            <a:endParaRPr/>
          </a:p>
        </p:txBody>
      </p:sp>
      <p:sp>
        <p:nvSpPr>
          <p:cNvPr id="372" name="Google Shape;372;p47"/>
          <p:cNvSpPr txBox="1"/>
          <p:nvPr>
            <p:ph type="body" idx="2"/>
          </p:nvPr>
        </p:nvSpPr>
        <p:spPr>
          <a:xfrm>
            <a:off x="4736600" y="1017700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A 0100 0001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B 0100 0010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C 0100 0011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30000"/>
              </a:lnSpc>
              <a:spcBef>
                <a:spcPts val="2000"/>
              </a:spcBef>
              <a:spcAft>
                <a:spcPts val="2000"/>
              </a:spcAft>
              <a:buNone/>
            </a:pPr>
            <a:r>
              <a:rPr lang="en-GB" b="1">
                <a:latin typeface="Roboto Mono"/>
                <a:ea typeface="Roboto Mono"/>
                <a:cs typeface="Roboto Mono"/>
                <a:sym typeface="Roboto Mono"/>
              </a:rPr>
              <a:t>D 0100 0100</a:t>
            </a:r>
            <a:endParaRPr b="1"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0800" y="1017725"/>
            <a:ext cx="2708099" cy="36591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78" name="Google Shape;378;p48"/>
          <p:cNvSpPr txBox="1"/>
          <p:nvPr>
            <p:ph type="body" idx="1"/>
          </p:nvPr>
        </p:nvSpPr>
        <p:spPr>
          <a:xfrm>
            <a:off x="310900" y="1017724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 der nächsten Aufgabe werden Sie eine Kopie des </a:t>
            </a:r>
            <a:r>
              <a:rPr lang="en-GB" b="1"/>
              <a:t>ASCII-Zeichensatzes </a:t>
            </a:r>
            <a:r>
              <a:rPr lang="en-GB"/>
              <a:t>sehen</a:t>
            </a:r>
            <a:r>
              <a:rPr lang="en-GB"/>
              <a:t>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Sie werden feststellen, dass ähnliche Artikel </a:t>
            </a:r>
            <a:r>
              <a:rPr lang="en-GB" b="1"/>
              <a:t>in Gruppen zusammengefasst wurden</a:t>
            </a:r>
            <a:r>
              <a:rPr lang="en-GB"/>
              <a:t>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Zahlen, </a:t>
            </a:r>
            <a:r>
              <a:rPr lang="en-GB"/>
              <a:t>Großbuchstaben </a:t>
            </a:r>
            <a:r>
              <a:rPr lang="en-GB"/>
              <a:t>und Kleinbuchstaben sind </a:t>
            </a:r>
            <a:r>
              <a:rPr lang="en-GB"/>
              <a:t>in Gruppen zusammengefasst</a:t>
            </a:r>
            <a:r>
              <a:rPr lang="en-GB"/>
              <a:t>, um die Navigation in der Tabelle zu erleichtern.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48"/>
          <p:cNvSpPr txBox="1"/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8-Bit-ASCII</a:t>
            </a:r>
            <a:endParaRPr/>
          </a:p>
        </p:txBody>
      </p:sp>
      <p:sp>
        <p:nvSpPr>
          <p:cNvPr id="380" name="Google Shape;380;p48"/>
          <p:cNvSpPr txBox="1"/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Tätigkeit 2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9"/>
          <p:cNvSpPr txBox="1"/>
          <p:nvPr>
            <p:ph type="body" idx="1"/>
          </p:nvPr>
        </p:nvSpPr>
        <p:spPr>
          <a:xfrm>
            <a:off x="310900" y="1017724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Verwenden Sie das </a:t>
            </a:r>
            <a:r>
              <a:rPr lang="en-GB" b="1"/>
              <a:t>Arbeitsblatt </a:t>
            </a:r>
            <a:r>
              <a:rPr lang="en-GB"/>
              <a:t>und das </a:t>
            </a:r>
            <a:r>
              <a:rPr lang="en-GB"/>
              <a:t>ASCII-Zeichensatz-Handout</a:t>
            </a:r>
            <a:r>
              <a:rPr lang="en-GB"/>
              <a:t>, um sich in der Tabelle zurechtzufinden und einige Kodierungen und Dekodierungen vorzunehmen.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49"/>
          <p:cNvSpPr txBox="1"/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ASCII-Aufgaben</a:t>
            </a:r>
            <a:endParaRPr/>
          </a:p>
        </p:txBody>
      </p:sp>
      <p:sp>
        <p:nvSpPr>
          <p:cNvPr id="387" name="Google Shape;387;p49"/>
          <p:cNvSpPr txBox="1"/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Tätigkeit 2</a:t>
            </a:r>
            <a:endParaRPr/>
          </a:p>
        </p:txBody>
      </p:sp>
      <p:pic>
        <p:nvPicPr>
          <p:cNvPr id="388" name="Google Shape;38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7404" y="1017725"/>
            <a:ext cx="4368874" cy="3409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0"/>
          <p:cNvSpPr txBox="1"/>
          <p:nvPr>
            <p:ph type="body" idx="1"/>
          </p:nvPr>
        </p:nvSpPr>
        <p:spPr>
          <a:xfrm>
            <a:off x="310900" y="1017724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Der </a:t>
            </a:r>
            <a:r>
              <a:rPr lang="en-GB" b="1"/>
              <a:t>ASCII-Zeichensatz </a:t>
            </a:r>
            <a:r>
              <a:rPr lang="en-GB"/>
              <a:t>enthält alle Zeichen, die auf einer </a:t>
            </a:r>
            <a:r>
              <a:rPr lang="en-GB"/>
              <a:t>englischen </a:t>
            </a:r>
            <a:r>
              <a:rPr lang="en-GB"/>
              <a:t>Standardtastatur</a:t>
            </a:r>
            <a:r>
              <a:rPr lang="en-GB"/>
              <a:t> zu finden sind</a:t>
            </a:r>
            <a:r>
              <a:rPr lang="en-GB"/>
              <a:t>. 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b="1"/>
              <a:t>Was könnte sonst noch von einem Computer als Text dargestellt werden müssen?</a:t>
            </a:r>
            <a:endParaRPr/>
          </a:p>
        </p:txBody>
      </p:sp>
      <p:sp>
        <p:nvSpPr>
          <p:cNvPr id="394" name="Google Shape;394;p50"/>
          <p:cNvSpPr txBox="1"/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Was übersehen wir?</a:t>
            </a:r>
            <a:endParaRPr/>
          </a:p>
        </p:txBody>
      </p:sp>
      <p:sp>
        <p:nvSpPr>
          <p:cNvPr id="395" name="Google Shape;395;p50"/>
          <p:cNvSpPr txBox="1"/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Plenarsitzung</a:t>
            </a:r>
            <a:endParaRPr/>
          </a:p>
        </p:txBody>
      </p:sp>
      <p:pic>
        <p:nvPicPr>
          <p:cNvPr id="396" name="Google Shape;39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888" y="2456475"/>
            <a:ext cx="400050" cy="40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/>
          <p:nvPr>
            <p:ph type="body" idx="1"/>
          </p:nvPr>
        </p:nvSpPr>
        <p:spPr>
          <a:xfrm>
            <a:off x="310900" y="1017725"/>
            <a:ext cx="8522100" cy="38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In dieser Lektion lernen Sie:</a:t>
            </a:r>
            <a:endParaRPr b="1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</a:pPr>
            <a:r>
              <a:rPr lang="en-GB"/>
              <a:t>Bestimmen Sie die maximale Anzahl von Zuständen, die durch ein binäres Muster einer bestimmten Länge dargestellt werden können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</a:pPr>
            <a:r>
              <a:rPr lang="en-GB"/>
              <a:t>Erklären Sie, wie ASCII zur Darstellung von Zeichen verwendet wird und wo die Grenzen liegen.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</a:pPr>
            <a:r>
              <a:rPr lang="en-GB"/>
              <a:t>Erklären, was ein Zeichensatz ist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</a:pPr>
            <a:r>
              <a:rPr lang="en-GB"/>
              <a:t>Beschreiben Sie, wie Zeichencodes in Kodierungstabellen üblicherweise gruppiert und nacheinander ausgeführt werden</a:t>
            </a:r>
            <a:endParaRPr/>
          </a:p>
        </p:txBody>
      </p:sp>
      <p:sp>
        <p:nvSpPr>
          <p:cNvPr id="91" name="Google Shape;91;p15"/>
          <p:cNvSpPr txBox="1"/>
          <p:nvPr>
            <p:ph type="title"/>
          </p:nvPr>
        </p:nvSpPr>
        <p:spPr>
          <a:xfrm>
            <a:off x="310900" y="310900"/>
            <a:ext cx="8522100" cy="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Lektion 8: Darstellung von Text </a:t>
            </a:r>
            <a:endParaRPr b="1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92" name="Google Shape;92;p15"/>
          <p:cNvSpPr txBox="1"/>
          <p:nvPr>
            <p:ph type="subTitle" idx="2"/>
          </p:nvPr>
        </p:nvSpPr>
        <p:spPr>
          <a:xfrm>
            <a:off x="6840000" y="0"/>
            <a:ext cx="19611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Zielsetzungen</a:t>
            </a:r>
            <a:endParaRPr/>
          </a:p>
        </p:txBody>
      </p:sp>
      <p:pic>
        <p:nvPicPr>
          <p:cNvPr id="93" name="Google Shape;9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1300" y="364800"/>
            <a:ext cx="419100" cy="41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1"/>
          <p:cNvSpPr txBox="1"/>
          <p:nvPr>
            <p:ph type="body" idx="1"/>
          </p:nvPr>
        </p:nvSpPr>
        <p:spPr>
          <a:xfrm>
            <a:off x="310900" y="1017724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Der </a:t>
            </a:r>
            <a:r>
              <a:rPr lang="en-GB" b="1"/>
              <a:t>ASCII-Zeichensatz </a:t>
            </a:r>
            <a:r>
              <a:rPr lang="en-GB"/>
              <a:t>enthält alle Zeichen, die auf einer englischen Standardtastatur zu finden sind. 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b="1"/>
              <a:t>Was könnte sonst noch von einem Computer als Text dargestellt werden müssen?</a:t>
            </a:r>
            <a:endParaRPr/>
          </a:p>
        </p:txBody>
      </p:sp>
      <p:sp>
        <p:nvSpPr>
          <p:cNvPr id="402" name="Google Shape;402;p51"/>
          <p:cNvSpPr txBox="1"/>
          <p:nvPr>
            <p:ph type="body" idx="2"/>
          </p:nvPr>
        </p:nvSpPr>
        <p:spPr>
          <a:xfrm>
            <a:off x="4736600" y="1017700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</a:pPr>
            <a:r>
              <a:rPr lang="en-GB"/>
              <a:t>Andere Sprachen (z. B. Griechisch)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</a:pPr>
            <a:r>
              <a:rPr lang="en-GB"/>
              <a:t>Emojis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</a:pPr>
            <a:r>
              <a:rPr lang="en-GB"/>
              <a:t>Sonderzeichen (z.B. ½</a:t>
            </a:r>
            <a:r>
              <a:rPr lang="en-GB"/>
              <a:t>)</a:t>
            </a:r>
            <a:endParaRPr/>
          </a:p>
        </p:txBody>
      </p:sp>
      <p:sp>
        <p:nvSpPr>
          <p:cNvPr id="403" name="Google Shape;403;p51"/>
          <p:cNvSpPr txBox="1"/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Was übersehen wir?</a:t>
            </a:r>
            <a:endParaRPr/>
          </a:p>
        </p:txBody>
      </p:sp>
      <p:sp>
        <p:nvSpPr>
          <p:cNvPr id="404" name="Google Shape;404;p51"/>
          <p:cNvSpPr txBox="1"/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Plenarsitzung</a:t>
            </a:r>
            <a:endParaRPr/>
          </a:p>
        </p:txBody>
      </p:sp>
      <p:pic>
        <p:nvPicPr>
          <p:cNvPr id="405" name="Google Shape;40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888" y="2456475"/>
            <a:ext cx="400050" cy="40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51"/>
          <p:cNvPicPr preferRelativeResize="0"/>
          <p:nvPr/>
        </p:nvPicPr>
        <p:blipFill rotWithShape="1">
          <a:blip r:embed="rId4">
            <a:alphaModFix/>
          </a:blip>
          <a:srcRect l="2149" t="963" r="79511" b="80212"/>
          <a:stretch/>
        </p:blipFill>
        <p:spPr>
          <a:xfrm>
            <a:off x="6023675" y="1395425"/>
            <a:ext cx="340900" cy="34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52"/>
          <p:cNvSpPr txBox="1"/>
          <p:nvPr>
            <p:ph type="body" idx="1"/>
          </p:nvPr>
        </p:nvSpPr>
        <p:spPr>
          <a:xfrm>
            <a:off x="310900" y="1017724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Sie werden einen weiteren </a:t>
            </a:r>
            <a:r>
              <a:rPr lang="en-GB" b="1"/>
              <a:t>Zeichensatz </a:t>
            </a:r>
            <a:r>
              <a:rPr lang="en-GB"/>
              <a:t>namens </a:t>
            </a:r>
            <a:r>
              <a:rPr lang="en-GB" b="1"/>
              <a:t>Unicode </a:t>
            </a:r>
            <a:r>
              <a:rPr lang="en-GB"/>
              <a:t>kennenlernen</a:t>
            </a:r>
            <a:r>
              <a:rPr lang="en-GB"/>
              <a:t>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Damit lassen sich noch viel mehr Zeichen darstellen!</a:t>
            </a:r>
            <a:endParaRPr/>
          </a:p>
        </p:txBody>
      </p:sp>
      <p:sp>
        <p:nvSpPr>
          <p:cNvPr id="412" name="Google Shape;412;p52"/>
          <p:cNvSpPr txBox="1"/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Nächste Lektion...</a:t>
            </a:r>
            <a:endParaRPr/>
          </a:p>
        </p:txBody>
      </p:sp>
      <p:sp>
        <p:nvSpPr>
          <p:cNvPr id="413" name="Google Shape;413;p52"/>
          <p:cNvSpPr txBox="1"/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Plenarsitzung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53"/>
          <p:cNvSpPr txBox="1"/>
          <p:nvPr>
            <p:ph type="body" idx="1"/>
          </p:nvPr>
        </p:nvSpPr>
        <p:spPr>
          <a:xfrm>
            <a:off x="310900" y="1017724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Machen wir ein kurzes Quiz, um zu sehen, was Sie sich von dieser Lektion merken können. </a:t>
            </a:r>
            <a:endParaRPr/>
          </a:p>
        </p:txBody>
      </p:sp>
      <p:sp>
        <p:nvSpPr>
          <p:cNvPr id="419" name="Google Shape;419;p53"/>
          <p:cNvSpPr txBox="1"/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Zeit für ein Quiz!</a:t>
            </a:r>
            <a:endParaRPr/>
          </a:p>
        </p:txBody>
      </p:sp>
      <p:sp>
        <p:nvSpPr>
          <p:cNvPr id="420" name="Google Shape;420;p53"/>
          <p:cNvSpPr txBox="1"/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Plenarsitzung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54"/>
          <p:cNvSpPr txBox="1"/>
          <p:nvPr>
            <p:ph type="title"/>
          </p:nvPr>
        </p:nvSpPr>
        <p:spPr>
          <a:xfrm>
            <a:off x="310900" y="310900"/>
            <a:ext cx="8522100" cy="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Wie viele Bitmuster kann man mit 4 Bits erzeugen?</a:t>
            </a:r>
            <a:endParaRPr/>
          </a:p>
        </p:txBody>
      </p:sp>
      <p:sp>
        <p:nvSpPr>
          <p:cNvPr id="426" name="Google Shape;426;p54"/>
          <p:cNvSpPr txBox="1"/>
          <p:nvPr>
            <p:ph type="subTitle" idx="2"/>
          </p:nvPr>
        </p:nvSpPr>
        <p:spPr>
          <a:xfrm>
            <a:off x="6840000" y="0"/>
            <a:ext cx="19611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Plenarsitzung</a:t>
            </a:r>
            <a:endParaRPr/>
          </a:p>
        </p:txBody>
      </p:sp>
      <p:sp>
        <p:nvSpPr>
          <p:cNvPr id="427" name="Google Shape;427;p54"/>
          <p:cNvSpPr/>
          <p:nvPr/>
        </p:nvSpPr>
        <p:spPr>
          <a:xfrm>
            <a:off x="827775" y="1396450"/>
            <a:ext cx="3022800" cy="15183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Quicksand"/>
                <a:ea typeface="Quicksand"/>
                <a:cs typeface="Quicksand"/>
                <a:sym typeface="Quicksand"/>
              </a:rPr>
              <a:t>8</a:t>
            </a:r>
            <a:endParaRPr sz="48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28" name="Google Shape;428;p54"/>
          <p:cNvSpPr/>
          <p:nvPr/>
        </p:nvSpPr>
        <p:spPr>
          <a:xfrm>
            <a:off x="5219700" y="1396450"/>
            <a:ext cx="3022800" cy="15183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Quicksand"/>
                <a:ea typeface="Quicksand"/>
                <a:cs typeface="Quicksand"/>
                <a:sym typeface="Quicksand"/>
              </a:rPr>
              <a:t>16</a:t>
            </a:r>
            <a:endParaRPr sz="48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29" name="Google Shape;429;p54"/>
          <p:cNvSpPr/>
          <p:nvPr/>
        </p:nvSpPr>
        <p:spPr>
          <a:xfrm>
            <a:off x="827775" y="3119500"/>
            <a:ext cx="3022800" cy="15183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Quicksand"/>
                <a:ea typeface="Quicksand"/>
                <a:cs typeface="Quicksand"/>
                <a:sym typeface="Quicksand"/>
              </a:rPr>
              <a:t>32</a:t>
            </a:r>
            <a:endParaRPr sz="48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30" name="Google Shape;430;p54"/>
          <p:cNvSpPr/>
          <p:nvPr/>
        </p:nvSpPr>
        <p:spPr>
          <a:xfrm>
            <a:off x="5219700" y="3119500"/>
            <a:ext cx="3022800" cy="15183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Quicksand"/>
                <a:ea typeface="Quicksand"/>
                <a:cs typeface="Quicksand"/>
                <a:sym typeface="Quicksand"/>
              </a:rPr>
              <a:t>4</a:t>
            </a:r>
            <a:endParaRPr sz="4800"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55"/>
          <p:cNvSpPr txBox="1"/>
          <p:nvPr>
            <p:ph type="title"/>
          </p:nvPr>
        </p:nvSpPr>
        <p:spPr>
          <a:xfrm>
            <a:off x="310900" y="310900"/>
            <a:ext cx="8522100" cy="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Wie viele Bitmuster kann man mit 4 Bits erzeugen?</a:t>
            </a:r>
            <a:endParaRPr/>
          </a:p>
        </p:txBody>
      </p:sp>
      <p:sp>
        <p:nvSpPr>
          <p:cNvPr id="436" name="Google Shape;436;p55"/>
          <p:cNvSpPr txBox="1"/>
          <p:nvPr>
            <p:ph type="subTitle" idx="2"/>
          </p:nvPr>
        </p:nvSpPr>
        <p:spPr>
          <a:xfrm>
            <a:off x="6840000" y="0"/>
            <a:ext cx="19611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Plenarsitzung</a:t>
            </a:r>
            <a:endParaRPr/>
          </a:p>
        </p:txBody>
      </p:sp>
      <p:sp>
        <p:nvSpPr>
          <p:cNvPr id="437" name="Google Shape;437;p55"/>
          <p:cNvSpPr/>
          <p:nvPr/>
        </p:nvSpPr>
        <p:spPr>
          <a:xfrm>
            <a:off x="827775" y="1396450"/>
            <a:ext cx="3022800" cy="15183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Quicksand"/>
                <a:ea typeface="Quicksand"/>
                <a:cs typeface="Quicksand"/>
                <a:sym typeface="Quicksand"/>
              </a:rPr>
              <a:t>8</a:t>
            </a:r>
            <a:endParaRPr sz="48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38" name="Google Shape;438;p55"/>
          <p:cNvSpPr/>
          <p:nvPr/>
        </p:nvSpPr>
        <p:spPr>
          <a:xfrm>
            <a:off x="5219700" y="1396450"/>
            <a:ext cx="3022800" cy="1518300"/>
          </a:xfrm>
          <a:prstGeom prst="rect">
            <a:avLst/>
          </a:prstGeom>
          <a:solidFill>
            <a:srgbClr val="FFFFFF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Quicksand"/>
                <a:ea typeface="Quicksand"/>
                <a:cs typeface="Quicksand"/>
                <a:sym typeface="Quicksand"/>
              </a:rPr>
              <a:t>16</a:t>
            </a:r>
            <a:endParaRPr sz="48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39" name="Google Shape;439;p55"/>
          <p:cNvSpPr/>
          <p:nvPr/>
        </p:nvSpPr>
        <p:spPr>
          <a:xfrm>
            <a:off x="827775" y="3119500"/>
            <a:ext cx="3022800" cy="15183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Quicksand"/>
                <a:ea typeface="Quicksand"/>
                <a:cs typeface="Quicksand"/>
                <a:sym typeface="Quicksand"/>
              </a:rPr>
              <a:t>32</a:t>
            </a:r>
            <a:endParaRPr sz="48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40" name="Google Shape;440;p55"/>
          <p:cNvSpPr/>
          <p:nvPr/>
        </p:nvSpPr>
        <p:spPr>
          <a:xfrm>
            <a:off x="5219700" y="3119500"/>
            <a:ext cx="3022800" cy="15183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Quicksand"/>
                <a:ea typeface="Quicksand"/>
                <a:cs typeface="Quicksand"/>
                <a:sym typeface="Quicksand"/>
              </a:rPr>
              <a:t>4</a:t>
            </a:r>
            <a:endParaRPr sz="4800"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6"/>
          <p:cNvSpPr txBox="1"/>
          <p:nvPr>
            <p:ph type="title"/>
          </p:nvPr>
        </p:nvSpPr>
        <p:spPr>
          <a:xfrm>
            <a:off x="310900" y="310900"/>
            <a:ext cx="8522100" cy="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Wie viele Bitmuster kann man mit 5 Bits erzeugen?</a:t>
            </a:r>
            <a:endParaRPr/>
          </a:p>
        </p:txBody>
      </p:sp>
      <p:sp>
        <p:nvSpPr>
          <p:cNvPr id="446" name="Google Shape;446;p56"/>
          <p:cNvSpPr txBox="1"/>
          <p:nvPr>
            <p:ph type="subTitle" idx="2"/>
          </p:nvPr>
        </p:nvSpPr>
        <p:spPr>
          <a:xfrm>
            <a:off x="6840000" y="0"/>
            <a:ext cx="19611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Plenarsitzung</a:t>
            </a:r>
            <a:endParaRPr/>
          </a:p>
        </p:txBody>
      </p:sp>
      <p:sp>
        <p:nvSpPr>
          <p:cNvPr id="447" name="Google Shape;447;p56"/>
          <p:cNvSpPr/>
          <p:nvPr/>
        </p:nvSpPr>
        <p:spPr>
          <a:xfrm>
            <a:off x="827775" y="1396450"/>
            <a:ext cx="3022800" cy="15183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Quicksand"/>
                <a:ea typeface="Quicksand"/>
                <a:cs typeface="Quicksand"/>
                <a:sym typeface="Quicksand"/>
              </a:rPr>
              <a:t>8</a:t>
            </a:r>
            <a:endParaRPr sz="48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48" name="Google Shape;448;p56"/>
          <p:cNvSpPr/>
          <p:nvPr/>
        </p:nvSpPr>
        <p:spPr>
          <a:xfrm>
            <a:off x="5219700" y="1396450"/>
            <a:ext cx="3022800" cy="15183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Quicksand"/>
                <a:ea typeface="Quicksand"/>
                <a:cs typeface="Quicksand"/>
                <a:sym typeface="Quicksand"/>
              </a:rPr>
              <a:t>16</a:t>
            </a:r>
            <a:endParaRPr sz="48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49" name="Google Shape;449;p56"/>
          <p:cNvSpPr/>
          <p:nvPr/>
        </p:nvSpPr>
        <p:spPr>
          <a:xfrm>
            <a:off x="827775" y="3119500"/>
            <a:ext cx="3022800" cy="15183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Quicksand"/>
                <a:ea typeface="Quicksand"/>
                <a:cs typeface="Quicksand"/>
                <a:sym typeface="Quicksand"/>
              </a:rPr>
              <a:t>32</a:t>
            </a:r>
            <a:endParaRPr sz="48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50" name="Google Shape;450;p56"/>
          <p:cNvSpPr/>
          <p:nvPr/>
        </p:nvSpPr>
        <p:spPr>
          <a:xfrm>
            <a:off x="5219700" y="3119500"/>
            <a:ext cx="3022800" cy="15183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Quicksand"/>
                <a:ea typeface="Quicksand"/>
                <a:cs typeface="Quicksand"/>
                <a:sym typeface="Quicksand"/>
              </a:rPr>
              <a:t>4</a:t>
            </a:r>
            <a:endParaRPr sz="4800"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57"/>
          <p:cNvSpPr txBox="1"/>
          <p:nvPr>
            <p:ph type="title"/>
          </p:nvPr>
        </p:nvSpPr>
        <p:spPr>
          <a:xfrm>
            <a:off x="310900" y="310900"/>
            <a:ext cx="8522100" cy="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Wie viele Bitmuster kann man mit 5 Bits erzeugen?</a:t>
            </a:r>
            <a:endParaRPr/>
          </a:p>
        </p:txBody>
      </p:sp>
      <p:sp>
        <p:nvSpPr>
          <p:cNvPr id="456" name="Google Shape;456;p57"/>
          <p:cNvSpPr txBox="1"/>
          <p:nvPr>
            <p:ph type="subTitle" idx="2"/>
          </p:nvPr>
        </p:nvSpPr>
        <p:spPr>
          <a:xfrm>
            <a:off x="6840000" y="0"/>
            <a:ext cx="19611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Plenarsitzung</a:t>
            </a:r>
            <a:endParaRPr/>
          </a:p>
        </p:txBody>
      </p:sp>
      <p:sp>
        <p:nvSpPr>
          <p:cNvPr id="457" name="Google Shape;457;p57"/>
          <p:cNvSpPr/>
          <p:nvPr/>
        </p:nvSpPr>
        <p:spPr>
          <a:xfrm>
            <a:off x="827775" y="1396450"/>
            <a:ext cx="3022800" cy="15183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Quicksand"/>
                <a:ea typeface="Quicksand"/>
                <a:cs typeface="Quicksand"/>
                <a:sym typeface="Quicksand"/>
              </a:rPr>
              <a:t>8</a:t>
            </a:r>
            <a:endParaRPr sz="48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58" name="Google Shape;458;p57"/>
          <p:cNvSpPr/>
          <p:nvPr/>
        </p:nvSpPr>
        <p:spPr>
          <a:xfrm>
            <a:off x="5219700" y="1396450"/>
            <a:ext cx="3022800" cy="15183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Quicksand"/>
                <a:ea typeface="Quicksand"/>
                <a:cs typeface="Quicksand"/>
                <a:sym typeface="Quicksand"/>
              </a:rPr>
              <a:t>16</a:t>
            </a:r>
            <a:endParaRPr sz="48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59" name="Google Shape;459;p57"/>
          <p:cNvSpPr/>
          <p:nvPr/>
        </p:nvSpPr>
        <p:spPr>
          <a:xfrm>
            <a:off x="827775" y="3119500"/>
            <a:ext cx="3022800" cy="1518300"/>
          </a:xfrm>
          <a:prstGeom prst="rect">
            <a:avLst/>
          </a:prstGeom>
          <a:solidFill>
            <a:srgbClr val="FFFFFF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Quicksand"/>
                <a:ea typeface="Quicksand"/>
                <a:cs typeface="Quicksand"/>
                <a:sym typeface="Quicksand"/>
              </a:rPr>
              <a:t>32</a:t>
            </a:r>
            <a:endParaRPr sz="48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60" name="Google Shape;460;p57"/>
          <p:cNvSpPr/>
          <p:nvPr/>
        </p:nvSpPr>
        <p:spPr>
          <a:xfrm>
            <a:off x="5219700" y="3119500"/>
            <a:ext cx="3022800" cy="15183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Quicksand"/>
                <a:ea typeface="Quicksand"/>
                <a:cs typeface="Quicksand"/>
                <a:sym typeface="Quicksand"/>
              </a:rPr>
              <a:t>4</a:t>
            </a:r>
            <a:endParaRPr sz="4800"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58"/>
          <p:cNvSpPr txBox="1"/>
          <p:nvPr>
            <p:ph type="title"/>
          </p:nvPr>
        </p:nvSpPr>
        <p:spPr>
          <a:xfrm>
            <a:off x="310900" y="310900"/>
            <a:ext cx="8522100" cy="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Wie viele Bitmuster kann man mit 8 Bits erzeugen?</a:t>
            </a:r>
            <a:endParaRPr/>
          </a:p>
        </p:txBody>
      </p:sp>
      <p:sp>
        <p:nvSpPr>
          <p:cNvPr id="466" name="Google Shape;466;p58"/>
          <p:cNvSpPr txBox="1"/>
          <p:nvPr>
            <p:ph type="subTitle" idx="2"/>
          </p:nvPr>
        </p:nvSpPr>
        <p:spPr>
          <a:xfrm>
            <a:off x="6840000" y="0"/>
            <a:ext cx="19611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Plenarsitzung</a:t>
            </a:r>
            <a:endParaRPr/>
          </a:p>
        </p:txBody>
      </p:sp>
      <p:sp>
        <p:nvSpPr>
          <p:cNvPr id="467" name="Google Shape;467;p58"/>
          <p:cNvSpPr/>
          <p:nvPr/>
        </p:nvSpPr>
        <p:spPr>
          <a:xfrm>
            <a:off x="827775" y="1396450"/>
            <a:ext cx="3022800" cy="15183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Quicksand"/>
                <a:ea typeface="Quicksand"/>
                <a:cs typeface="Quicksand"/>
                <a:sym typeface="Quicksand"/>
              </a:rPr>
              <a:t>8</a:t>
            </a:r>
            <a:endParaRPr sz="48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68" name="Google Shape;468;p58"/>
          <p:cNvSpPr/>
          <p:nvPr/>
        </p:nvSpPr>
        <p:spPr>
          <a:xfrm>
            <a:off x="5219700" y="1396450"/>
            <a:ext cx="3022800" cy="15183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Quicksand"/>
                <a:ea typeface="Quicksand"/>
                <a:cs typeface="Quicksand"/>
                <a:sym typeface="Quicksand"/>
              </a:rPr>
              <a:t>64</a:t>
            </a:r>
            <a:endParaRPr sz="48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69" name="Google Shape;469;p58"/>
          <p:cNvSpPr/>
          <p:nvPr/>
        </p:nvSpPr>
        <p:spPr>
          <a:xfrm>
            <a:off x="827775" y="3119500"/>
            <a:ext cx="3022800" cy="15183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Quicksand"/>
                <a:ea typeface="Quicksand"/>
                <a:cs typeface="Quicksand"/>
                <a:sym typeface="Quicksand"/>
              </a:rPr>
              <a:t>128</a:t>
            </a:r>
            <a:endParaRPr sz="48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70" name="Google Shape;470;p58"/>
          <p:cNvSpPr/>
          <p:nvPr/>
        </p:nvSpPr>
        <p:spPr>
          <a:xfrm>
            <a:off x="5219700" y="3119500"/>
            <a:ext cx="3022800" cy="15183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Quicksand"/>
                <a:ea typeface="Quicksand"/>
                <a:cs typeface="Quicksand"/>
                <a:sym typeface="Quicksand"/>
              </a:rPr>
              <a:t>256</a:t>
            </a:r>
            <a:endParaRPr sz="4800"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59"/>
          <p:cNvSpPr txBox="1"/>
          <p:nvPr>
            <p:ph type="title"/>
          </p:nvPr>
        </p:nvSpPr>
        <p:spPr>
          <a:xfrm>
            <a:off x="310900" y="310900"/>
            <a:ext cx="8522100" cy="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Wie viele Bitmuster kann man mit 8 Bits erzeugen?</a:t>
            </a:r>
            <a:endParaRPr/>
          </a:p>
        </p:txBody>
      </p:sp>
      <p:sp>
        <p:nvSpPr>
          <p:cNvPr id="476" name="Google Shape;476;p59"/>
          <p:cNvSpPr txBox="1"/>
          <p:nvPr>
            <p:ph type="subTitle" idx="2"/>
          </p:nvPr>
        </p:nvSpPr>
        <p:spPr>
          <a:xfrm>
            <a:off x="6840000" y="0"/>
            <a:ext cx="19611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Plenarsitzung</a:t>
            </a:r>
            <a:endParaRPr/>
          </a:p>
        </p:txBody>
      </p:sp>
      <p:sp>
        <p:nvSpPr>
          <p:cNvPr id="477" name="Google Shape;477;p59"/>
          <p:cNvSpPr/>
          <p:nvPr/>
        </p:nvSpPr>
        <p:spPr>
          <a:xfrm>
            <a:off x="827775" y="1396450"/>
            <a:ext cx="3022800" cy="15183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Quicksand"/>
                <a:ea typeface="Quicksand"/>
                <a:cs typeface="Quicksand"/>
                <a:sym typeface="Quicksand"/>
              </a:rPr>
              <a:t>8</a:t>
            </a:r>
            <a:endParaRPr sz="48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78" name="Google Shape;478;p59"/>
          <p:cNvSpPr/>
          <p:nvPr/>
        </p:nvSpPr>
        <p:spPr>
          <a:xfrm>
            <a:off x="5219700" y="1396450"/>
            <a:ext cx="3022800" cy="15183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Quicksand"/>
                <a:ea typeface="Quicksand"/>
                <a:cs typeface="Quicksand"/>
                <a:sym typeface="Quicksand"/>
              </a:rPr>
              <a:t>64</a:t>
            </a:r>
            <a:endParaRPr sz="48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79" name="Google Shape;479;p59"/>
          <p:cNvSpPr/>
          <p:nvPr/>
        </p:nvSpPr>
        <p:spPr>
          <a:xfrm>
            <a:off x="827775" y="3119500"/>
            <a:ext cx="3022800" cy="15183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Quicksand"/>
                <a:ea typeface="Quicksand"/>
                <a:cs typeface="Quicksand"/>
                <a:sym typeface="Quicksand"/>
              </a:rPr>
              <a:t>128</a:t>
            </a:r>
            <a:endParaRPr sz="48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80" name="Google Shape;480;p59"/>
          <p:cNvSpPr/>
          <p:nvPr/>
        </p:nvSpPr>
        <p:spPr>
          <a:xfrm>
            <a:off x="5219700" y="3119500"/>
            <a:ext cx="3022800" cy="1518300"/>
          </a:xfrm>
          <a:prstGeom prst="rect">
            <a:avLst/>
          </a:prstGeom>
          <a:solidFill>
            <a:srgbClr val="FFFFFF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Quicksand"/>
                <a:ea typeface="Quicksand"/>
                <a:cs typeface="Quicksand"/>
                <a:sym typeface="Quicksand"/>
              </a:rPr>
              <a:t>256</a:t>
            </a:r>
            <a:endParaRPr sz="48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81" name="Google Shape;481;p59"/>
          <p:cNvSpPr txBox="1"/>
          <p:nvPr/>
        </p:nvSpPr>
        <p:spPr>
          <a:xfrm>
            <a:off x="5219700" y="4669475"/>
            <a:ext cx="3022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ASCII verwendete ursprünglich 7 Bits!</a:t>
            </a:r>
            <a:endParaRPr b="1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60"/>
          <p:cNvSpPr txBox="1"/>
          <p:nvPr>
            <p:ph type="title"/>
          </p:nvPr>
        </p:nvSpPr>
        <p:spPr>
          <a:xfrm>
            <a:off x="310900" y="310900"/>
            <a:ext cx="8522100" cy="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Wie viele Zeichen hat eine englische Standardtastatur?</a:t>
            </a:r>
            <a:endParaRPr/>
          </a:p>
        </p:txBody>
      </p:sp>
      <p:sp>
        <p:nvSpPr>
          <p:cNvPr id="487" name="Google Shape;487;p60"/>
          <p:cNvSpPr txBox="1"/>
          <p:nvPr>
            <p:ph type="subTitle" idx="2"/>
          </p:nvPr>
        </p:nvSpPr>
        <p:spPr>
          <a:xfrm>
            <a:off x="6840000" y="0"/>
            <a:ext cx="19611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Plenarsitzung</a:t>
            </a:r>
            <a:endParaRPr/>
          </a:p>
        </p:txBody>
      </p:sp>
      <p:sp>
        <p:nvSpPr>
          <p:cNvPr id="488" name="Google Shape;488;p60"/>
          <p:cNvSpPr/>
          <p:nvPr/>
        </p:nvSpPr>
        <p:spPr>
          <a:xfrm>
            <a:off x="827775" y="1396450"/>
            <a:ext cx="3022800" cy="15183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Quicksand"/>
                <a:ea typeface="Quicksand"/>
                <a:cs typeface="Quicksand"/>
                <a:sym typeface="Quicksand"/>
              </a:rPr>
              <a:t>100</a:t>
            </a:r>
            <a:endParaRPr sz="48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89" name="Google Shape;489;p60"/>
          <p:cNvSpPr/>
          <p:nvPr/>
        </p:nvSpPr>
        <p:spPr>
          <a:xfrm>
            <a:off x="5219700" y="1396450"/>
            <a:ext cx="3022800" cy="15183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Quicksand"/>
                <a:ea typeface="Quicksand"/>
                <a:cs typeface="Quicksand"/>
                <a:sym typeface="Quicksand"/>
              </a:rPr>
              <a:t>101</a:t>
            </a:r>
            <a:endParaRPr sz="48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90" name="Google Shape;490;p60"/>
          <p:cNvSpPr/>
          <p:nvPr/>
        </p:nvSpPr>
        <p:spPr>
          <a:xfrm>
            <a:off x="827775" y="3119500"/>
            <a:ext cx="3022800" cy="15183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Quicksand"/>
                <a:ea typeface="Quicksand"/>
                <a:cs typeface="Quicksand"/>
                <a:sym typeface="Quicksand"/>
              </a:rPr>
              <a:t>103</a:t>
            </a:r>
            <a:endParaRPr sz="48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91" name="Google Shape;491;p60"/>
          <p:cNvSpPr/>
          <p:nvPr/>
        </p:nvSpPr>
        <p:spPr>
          <a:xfrm>
            <a:off x="5219700" y="3119500"/>
            <a:ext cx="3022800" cy="15183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Quicksand"/>
                <a:ea typeface="Quicksand"/>
                <a:cs typeface="Quicksand"/>
                <a:sym typeface="Quicksand"/>
              </a:rPr>
              <a:t>104</a:t>
            </a:r>
            <a:endParaRPr sz="4800"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 txBox="1"/>
          <p:nvPr>
            <p:ph type="body" idx="1"/>
          </p:nvPr>
        </p:nvSpPr>
        <p:spPr>
          <a:xfrm>
            <a:off x="310900" y="1017724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Die Anzahl der möglichen </a:t>
            </a:r>
            <a:r>
              <a:rPr lang="en-GB" b="1"/>
              <a:t>Kombinationen </a:t>
            </a:r>
            <a:r>
              <a:rPr lang="en-GB"/>
              <a:t>lässt sich schnell herausfinden</a:t>
            </a:r>
            <a:r>
              <a:rPr lang="en-GB"/>
              <a:t>, wenn man sich die Überschriften der Stellenwerte ansieht. </a:t>
            </a:r>
            <a:endParaRPr/>
          </a:p>
        </p:txBody>
      </p:sp>
      <p:sp>
        <p:nvSpPr>
          <p:cNvPr id="99" name="Google Shape;99;p16"/>
          <p:cNvSpPr txBox="1"/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Bestimmung der Anzahl von Kombinationen</a:t>
            </a:r>
            <a:endParaRPr/>
          </a:p>
        </p:txBody>
      </p:sp>
      <p:sp>
        <p:nvSpPr>
          <p:cNvPr id="100" name="Google Shape;100;p16"/>
          <p:cNvSpPr txBox="1"/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Tätigkeit 1</a:t>
            </a:r>
            <a:endParaRPr/>
          </a:p>
        </p:txBody>
      </p:sp>
      <p:graphicFrame>
        <p:nvGraphicFramePr>
          <p:cNvPr id="101" name="Google Shape;101;p16"/>
          <p:cNvGraphicFramePr/>
          <p:nvPr/>
        </p:nvGraphicFramePr>
        <p:xfrm>
          <a:off x="4736600" y="1170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{07A18C6C-8771-462C-9C73-915736335EF6}</a:tableStyleId>
              </a:tblPr>
              <a:tblGrid>
                <a:gridCol w="493875"/>
                <a:gridCol w="493875"/>
                <a:gridCol w="493875"/>
                <a:gridCol w="493875"/>
                <a:gridCol w="493875"/>
                <a:gridCol w="493875"/>
                <a:gridCol w="493875"/>
                <a:gridCol w="493875"/>
              </a:tblGrid>
              <a:tr h="190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128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64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32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16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8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4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2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</a:tr>
            </a:tbl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61"/>
          <p:cNvSpPr txBox="1"/>
          <p:nvPr>
            <p:ph type="title"/>
          </p:nvPr>
        </p:nvSpPr>
        <p:spPr>
          <a:xfrm>
            <a:off x="310900" y="310900"/>
            <a:ext cx="8522100" cy="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Wie viele Zeichen hat eine englische Standardtastatur?</a:t>
            </a:r>
            <a:endParaRPr/>
          </a:p>
        </p:txBody>
      </p:sp>
      <p:sp>
        <p:nvSpPr>
          <p:cNvPr id="497" name="Google Shape;497;p61"/>
          <p:cNvSpPr txBox="1"/>
          <p:nvPr>
            <p:ph type="subTitle" idx="2"/>
          </p:nvPr>
        </p:nvSpPr>
        <p:spPr>
          <a:xfrm>
            <a:off x="6840000" y="0"/>
            <a:ext cx="19611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Plenarsitzung</a:t>
            </a:r>
            <a:endParaRPr/>
          </a:p>
        </p:txBody>
      </p:sp>
      <p:sp>
        <p:nvSpPr>
          <p:cNvPr id="498" name="Google Shape;498;p61"/>
          <p:cNvSpPr/>
          <p:nvPr/>
        </p:nvSpPr>
        <p:spPr>
          <a:xfrm>
            <a:off x="827775" y="1396450"/>
            <a:ext cx="3022800" cy="15183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Quicksand"/>
                <a:ea typeface="Quicksand"/>
                <a:cs typeface="Quicksand"/>
                <a:sym typeface="Quicksand"/>
              </a:rPr>
              <a:t>100</a:t>
            </a:r>
            <a:endParaRPr sz="48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99" name="Google Shape;499;p61"/>
          <p:cNvSpPr/>
          <p:nvPr/>
        </p:nvSpPr>
        <p:spPr>
          <a:xfrm>
            <a:off x="5219700" y="1396450"/>
            <a:ext cx="3022800" cy="15183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Quicksand"/>
                <a:ea typeface="Quicksand"/>
                <a:cs typeface="Quicksand"/>
                <a:sym typeface="Quicksand"/>
              </a:rPr>
              <a:t>101</a:t>
            </a:r>
            <a:endParaRPr sz="48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00" name="Google Shape;500;p61"/>
          <p:cNvSpPr/>
          <p:nvPr/>
        </p:nvSpPr>
        <p:spPr>
          <a:xfrm>
            <a:off x="827775" y="3119500"/>
            <a:ext cx="3022800" cy="15183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Quicksand"/>
                <a:ea typeface="Quicksand"/>
                <a:cs typeface="Quicksand"/>
                <a:sym typeface="Quicksand"/>
              </a:rPr>
              <a:t>103</a:t>
            </a:r>
            <a:endParaRPr sz="48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01" name="Google Shape;501;p61"/>
          <p:cNvSpPr/>
          <p:nvPr/>
        </p:nvSpPr>
        <p:spPr>
          <a:xfrm>
            <a:off x="5219700" y="3119500"/>
            <a:ext cx="3022800" cy="1518300"/>
          </a:xfrm>
          <a:prstGeom prst="rect">
            <a:avLst/>
          </a:prstGeom>
          <a:solidFill>
            <a:srgbClr val="FFFFFF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Quicksand"/>
                <a:ea typeface="Quicksand"/>
                <a:cs typeface="Quicksand"/>
                <a:sym typeface="Quicksand"/>
              </a:rPr>
              <a:t>104</a:t>
            </a:r>
            <a:endParaRPr sz="4800"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62"/>
          <p:cNvSpPr txBox="1"/>
          <p:nvPr>
            <p:ph type="title"/>
          </p:nvPr>
        </p:nvSpPr>
        <p:spPr>
          <a:xfrm>
            <a:off x="310900" y="310900"/>
            <a:ext cx="8522100" cy="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Richtig oder falsch? Ähnliche Zeichen werden in einem Zeichensatz gruppiert (z. B. alle Zahlen sind zusammen).</a:t>
            </a:r>
            <a:endParaRPr/>
          </a:p>
        </p:txBody>
      </p:sp>
      <p:sp>
        <p:nvSpPr>
          <p:cNvPr id="507" name="Google Shape;507;p62"/>
          <p:cNvSpPr txBox="1"/>
          <p:nvPr>
            <p:ph type="subTitle" idx="2"/>
          </p:nvPr>
        </p:nvSpPr>
        <p:spPr>
          <a:xfrm>
            <a:off x="6840000" y="0"/>
            <a:ext cx="19611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Plenarsitzung</a:t>
            </a:r>
            <a:endParaRPr/>
          </a:p>
        </p:txBody>
      </p:sp>
      <p:sp>
        <p:nvSpPr>
          <p:cNvPr id="508" name="Google Shape;508;p62"/>
          <p:cNvSpPr/>
          <p:nvPr/>
        </p:nvSpPr>
        <p:spPr>
          <a:xfrm>
            <a:off x="827775" y="1853650"/>
            <a:ext cx="3022800" cy="15183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Quicksand"/>
                <a:ea typeface="Quicksand"/>
                <a:cs typeface="Quicksand"/>
                <a:sym typeface="Quicksand"/>
              </a:rPr>
              <a:t>WAHR</a:t>
            </a:r>
            <a:endParaRPr sz="48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09" name="Google Shape;509;p62"/>
          <p:cNvSpPr/>
          <p:nvPr/>
        </p:nvSpPr>
        <p:spPr>
          <a:xfrm>
            <a:off x="5219700" y="1853650"/>
            <a:ext cx="3022800" cy="15183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Quicksand"/>
                <a:ea typeface="Quicksand"/>
                <a:cs typeface="Quicksand"/>
                <a:sym typeface="Quicksand"/>
              </a:rPr>
              <a:t>FALSCH</a:t>
            </a:r>
            <a:endParaRPr sz="4800"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63"/>
          <p:cNvSpPr txBox="1"/>
          <p:nvPr>
            <p:ph type="title"/>
          </p:nvPr>
        </p:nvSpPr>
        <p:spPr>
          <a:xfrm>
            <a:off x="310900" y="310900"/>
            <a:ext cx="8522100" cy="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Richtig oder falsch? Ähnliche Zeichen werden in einem Zeichensatz gruppiert (z. B. alle Zahlen sind zusammen).</a:t>
            </a:r>
            <a:endParaRPr/>
          </a:p>
        </p:txBody>
      </p:sp>
      <p:sp>
        <p:nvSpPr>
          <p:cNvPr id="515" name="Google Shape;515;p63"/>
          <p:cNvSpPr txBox="1"/>
          <p:nvPr>
            <p:ph type="subTitle" idx="2"/>
          </p:nvPr>
        </p:nvSpPr>
        <p:spPr>
          <a:xfrm>
            <a:off x="6840000" y="0"/>
            <a:ext cx="19611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Plenarsitzung</a:t>
            </a:r>
            <a:endParaRPr/>
          </a:p>
        </p:txBody>
      </p:sp>
      <p:sp>
        <p:nvSpPr>
          <p:cNvPr id="516" name="Google Shape;516;p63"/>
          <p:cNvSpPr/>
          <p:nvPr/>
        </p:nvSpPr>
        <p:spPr>
          <a:xfrm>
            <a:off x="827775" y="1853650"/>
            <a:ext cx="3022800" cy="1518300"/>
          </a:xfrm>
          <a:prstGeom prst="rect">
            <a:avLst/>
          </a:prstGeom>
          <a:solidFill>
            <a:srgbClr val="FFFFFF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Quicksand"/>
                <a:ea typeface="Quicksand"/>
                <a:cs typeface="Quicksand"/>
                <a:sym typeface="Quicksand"/>
              </a:rPr>
              <a:t>WAHR</a:t>
            </a:r>
            <a:endParaRPr sz="48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17" name="Google Shape;517;p63"/>
          <p:cNvSpPr/>
          <p:nvPr/>
        </p:nvSpPr>
        <p:spPr>
          <a:xfrm>
            <a:off x="5219700" y="1853650"/>
            <a:ext cx="3022800" cy="15183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Quicksand"/>
                <a:ea typeface="Quicksand"/>
                <a:cs typeface="Quicksand"/>
                <a:sym typeface="Quicksand"/>
              </a:rPr>
              <a:t>FALSCH</a:t>
            </a:r>
            <a:endParaRPr sz="4800"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64"/>
          <p:cNvSpPr txBox="1"/>
          <p:nvPr>
            <p:ph type="title"/>
          </p:nvPr>
        </p:nvSpPr>
        <p:spPr>
          <a:xfrm>
            <a:off x="310900" y="310900"/>
            <a:ext cx="8522100" cy="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01000001 </a:t>
            </a:r>
            <a:r>
              <a:rPr lang="en-GB"/>
              <a:t>ist der ASCII-Code für den Buchstaben A. Wie lautet der </a:t>
            </a:r>
            <a:r>
              <a:rPr lang="en-GB"/>
              <a:t>ASCII-Code </a:t>
            </a:r>
            <a:r>
              <a:rPr lang="en-GB"/>
              <a:t>für den Buchstaben B?</a:t>
            </a:r>
            <a:endParaRPr/>
          </a:p>
        </p:txBody>
      </p:sp>
      <p:sp>
        <p:nvSpPr>
          <p:cNvPr id="523" name="Google Shape;523;p64"/>
          <p:cNvSpPr txBox="1"/>
          <p:nvPr>
            <p:ph type="subTitle" idx="2"/>
          </p:nvPr>
        </p:nvSpPr>
        <p:spPr>
          <a:xfrm>
            <a:off x="6840000" y="0"/>
            <a:ext cx="19611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Plenarsitzung</a:t>
            </a:r>
            <a:endParaRPr/>
          </a:p>
        </p:txBody>
      </p:sp>
      <p:sp>
        <p:nvSpPr>
          <p:cNvPr id="524" name="Google Shape;524;p64"/>
          <p:cNvSpPr/>
          <p:nvPr/>
        </p:nvSpPr>
        <p:spPr>
          <a:xfrm>
            <a:off x="827775" y="1396450"/>
            <a:ext cx="3022800" cy="15183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Roboto Mono"/>
                <a:ea typeface="Roboto Mono"/>
                <a:cs typeface="Roboto Mono"/>
                <a:sym typeface="Roboto Mono"/>
              </a:rPr>
              <a:t>01000001</a:t>
            </a:r>
            <a:endParaRPr sz="4800"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525" name="Google Shape;525;p64"/>
          <p:cNvSpPr/>
          <p:nvPr/>
        </p:nvSpPr>
        <p:spPr>
          <a:xfrm>
            <a:off x="5219700" y="1396450"/>
            <a:ext cx="3022800" cy="15183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Roboto Mono"/>
                <a:ea typeface="Roboto Mono"/>
                <a:cs typeface="Roboto Mono"/>
                <a:sym typeface="Roboto Mono"/>
              </a:rPr>
              <a:t>01000010</a:t>
            </a:r>
            <a:endParaRPr sz="48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26" name="Google Shape;526;p64"/>
          <p:cNvSpPr/>
          <p:nvPr/>
        </p:nvSpPr>
        <p:spPr>
          <a:xfrm>
            <a:off x="827775" y="3119500"/>
            <a:ext cx="3022800" cy="15183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Roboto Mono"/>
                <a:ea typeface="Roboto Mono"/>
                <a:cs typeface="Roboto Mono"/>
                <a:sym typeface="Roboto Mono"/>
              </a:rPr>
              <a:t>01000011</a:t>
            </a:r>
            <a:endParaRPr sz="48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27" name="Google Shape;527;p64"/>
          <p:cNvSpPr/>
          <p:nvPr/>
        </p:nvSpPr>
        <p:spPr>
          <a:xfrm>
            <a:off x="5219700" y="3119500"/>
            <a:ext cx="3022800" cy="15183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Roboto Mono"/>
                <a:ea typeface="Roboto Mono"/>
                <a:cs typeface="Roboto Mono"/>
                <a:sym typeface="Roboto Mono"/>
              </a:rPr>
              <a:t>01000100</a:t>
            </a:r>
            <a:endParaRPr sz="4800"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65"/>
          <p:cNvSpPr txBox="1"/>
          <p:nvPr>
            <p:ph type="title"/>
          </p:nvPr>
        </p:nvSpPr>
        <p:spPr>
          <a:xfrm>
            <a:off x="310900" y="310900"/>
            <a:ext cx="8522100" cy="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01000001 ist der ASCII-Code für den Buchstaben A. Wie lautet der ASCII-Code für den Buchstaben B?</a:t>
            </a:r>
            <a:endParaRPr/>
          </a:p>
        </p:txBody>
      </p:sp>
      <p:sp>
        <p:nvSpPr>
          <p:cNvPr id="533" name="Google Shape;533;p65"/>
          <p:cNvSpPr txBox="1"/>
          <p:nvPr>
            <p:ph type="subTitle" idx="2"/>
          </p:nvPr>
        </p:nvSpPr>
        <p:spPr>
          <a:xfrm>
            <a:off x="6840000" y="0"/>
            <a:ext cx="19611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Plenarsitzung</a:t>
            </a:r>
            <a:endParaRPr/>
          </a:p>
        </p:txBody>
      </p:sp>
      <p:sp>
        <p:nvSpPr>
          <p:cNvPr id="534" name="Google Shape;534;p65"/>
          <p:cNvSpPr/>
          <p:nvPr/>
        </p:nvSpPr>
        <p:spPr>
          <a:xfrm>
            <a:off x="827775" y="1396450"/>
            <a:ext cx="3022800" cy="15183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Roboto Mono"/>
                <a:ea typeface="Roboto Mono"/>
                <a:cs typeface="Roboto Mono"/>
                <a:sym typeface="Roboto Mono"/>
              </a:rPr>
              <a:t>01000001</a:t>
            </a:r>
            <a:endParaRPr sz="4800"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535" name="Google Shape;535;p65"/>
          <p:cNvSpPr/>
          <p:nvPr/>
        </p:nvSpPr>
        <p:spPr>
          <a:xfrm>
            <a:off x="5219700" y="1396450"/>
            <a:ext cx="3022800" cy="1518300"/>
          </a:xfrm>
          <a:prstGeom prst="rect">
            <a:avLst/>
          </a:prstGeom>
          <a:solidFill>
            <a:srgbClr val="FFFFFF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Roboto Mono"/>
                <a:ea typeface="Roboto Mono"/>
                <a:cs typeface="Roboto Mono"/>
                <a:sym typeface="Roboto Mono"/>
              </a:rPr>
              <a:t>01000010</a:t>
            </a:r>
            <a:endParaRPr sz="48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36" name="Google Shape;536;p65"/>
          <p:cNvSpPr/>
          <p:nvPr/>
        </p:nvSpPr>
        <p:spPr>
          <a:xfrm>
            <a:off x="827775" y="3119500"/>
            <a:ext cx="3022800" cy="15183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Roboto Mono"/>
                <a:ea typeface="Roboto Mono"/>
                <a:cs typeface="Roboto Mono"/>
                <a:sym typeface="Roboto Mono"/>
              </a:rPr>
              <a:t>01000011</a:t>
            </a:r>
            <a:endParaRPr sz="48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37" name="Google Shape;537;p65"/>
          <p:cNvSpPr/>
          <p:nvPr/>
        </p:nvSpPr>
        <p:spPr>
          <a:xfrm>
            <a:off x="5219700" y="3119500"/>
            <a:ext cx="3022800" cy="15183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Roboto Mono"/>
                <a:ea typeface="Roboto Mono"/>
                <a:cs typeface="Roboto Mono"/>
                <a:sym typeface="Roboto Mono"/>
              </a:rPr>
              <a:t>01000100</a:t>
            </a:r>
            <a:endParaRPr sz="4800"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66"/>
          <p:cNvSpPr txBox="1"/>
          <p:nvPr>
            <p:ph type="title"/>
          </p:nvPr>
        </p:nvSpPr>
        <p:spPr>
          <a:xfrm>
            <a:off x="310900" y="310900"/>
            <a:ext cx="8522100" cy="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01010100 </a:t>
            </a:r>
            <a:r>
              <a:rPr lang="en-GB"/>
              <a:t>ist der ASCII-Code für den Buchstaben T. Wie lautet der </a:t>
            </a:r>
            <a:r>
              <a:rPr lang="en-GB"/>
              <a:t>ASCII-Code </a:t>
            </a:r>
            <a:r>
              <a:rPr lang="en-GB"/>
              <a:t>für den Buchstaben U?</a:t>
            </a:r>
            <a:endParaRPr/>
          </a:p>
        </p:txBody>
      </p:sp>
      <p:sp>
        <p:nvSpPr>
          <p:cNvPr id="543" name="Google Shape;543;p66"/>
          <p:cNvSpPr txBox="1"/>
          <p:nvPr>
            <p:ph type="subTitle" idx="2"/>
          </p:nvPr>
        </p:nvSpPr>
        <p:spPr>
          <a:xfrm>
            <a:off x="6840000" y="0"/>
            <a:ext cx="19611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Plenarsitzung</a:t>
            </a:r>
            <a:endParaRPr/>
          </a:p>
        </p:txBody>
      </p:sp>
      <p:sp>
        <p:nvSpPr>
          <p:cNvPr id="544" name="Google Shape;544;p66"/>
          <p:cNvSpPr/>
          <p:nvPr/>
        </p:nvSpPr>
        <p:spPr>
          <a:xfrm>
            <a:off x="827775" y="1396450"/>
            <a:ext cx="3022800" cy="15183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Roboto Mono"/>
                <a:ea typeface="Roboto Mono"/>
                <a:cs typeface="Roboto Mono"/>
                <a:sym typeface="Roboto Mono"/>
              </a:rPr>
              <a:t>01010111</a:t>
            </a:r>
            <a:endParaRPr sz="4800"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545" name="Google Shape;545;p66"/>
          <p:cNvSpPr/>
          <p:nvPr/>
        </p:nvSpPr>
        <p:spPr>
          <a:xfrm>
            <a:off x="5219700" y="1396450"/>
            <a:ext cx="3022800" cy="15183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Roboto Mono"/>
                <a:ea typeface="Roboto Mono"/>
                <a:cs typeface="Roboto Mono"/>
                <a:sym typeface="Roboto Mono"/>
              </a:rPr>
              <a:t>01011111</a:t>
            </a:r>
            <a:endParaRPr sz="48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46" name="Google Shape;546;p66"/>
          <p:cNvSpPr/>
          <p:nvPr/>
        </p:nvSpPr>
        <p:spPr>
          <a:xfrm>
            <a:off x="827775" y="3119500"/>
            <a:ext cx="3022800" cy="15183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Roboto Mono"/>
                <a:ea typeface="Roboto Mono"/>
                <a:cs typeface="Roboto Mono"/>
                <a:sym typeface="Roboto Mono"/>
              </a:rPr>
              <a:t>01010101</a:t>
            </a:r>
            <a:endParaRPr sz="48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47" name="Google Shape;547;p66"/>
          <p:cNvSpPr/>
          <p:nvPr/>
        </p:nvSpPr>
        <p:spPr>
          <a:xfrm>
            <a:off x="5219700" y="3119500"/>
            <a:ext cx="3022800" cy="15183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Roboto Mono"/>
                <a:ea typeface="Roboto Mono"/>
                <a:cs typeface="Roboto Mono"/>
                <a:sym typeface="Roboto Mono"/>
              </a:rPr>
              <a:t>01011000</a:t>
            </a:r>
            <a:endParaRPr sz="4800"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67"/>
          <p:cNvSpPr txBox="1"/>
          <p:nvPr>
            <p:ph type="title"/>
          </p:nvPr>
        </p:nvSpPr>
        <p:spPr>
          <a:xfrm>
            <a:off x="310900" y="310900"/>
            <a:ext cx="8522100" cy="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01010100 ist der ASCII-Code für den Buchstaben T. Wie lautet der ASCII-Code für den Buchstaben U?</a:t>
            </a:r>
            <a:endParaRPr/>
          </a:p>
        </p:txBody>
      </p:sp>
      <p:sp>
        <p:nvSpPr>
          <p:cNvPr id="553" name="Google Shape;553;p67"/>
          <p:cNvSpPr txBox="1"/>
          <p:nvPr>
            <p:ph type="subTitle" idx="2"/>
          </p:nvPr>
        </p:nvSpPr>
        <p:spPr>
          <a:xfrm>
            <a:off x="6840000" y="0"/>
            <a:ext cx="19611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Plenarsitzung</a:t>
            </a:r>
            <a:endParaRPr/>
          </a:p>
        </p:txBody>
      </p:sp>
      <p:sp>
        <p:nvSpPr>
          <p:cNvPr id="554" name="Google Shape;554;p67"/>
          <p:cNvSpPr/>
          <p:nvPr/>
        </p:nvSpPr>
        <p:spPr>
          <a:xfrm>
            <a:off x="827775" y="1396450"/>
            <a:ext cx="3022800" cy="15183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Roboto Mono"/>
                <a:ea typeface="Roboto Mono"/>
                <a:cs typeface="Roboto Mono"/>
                <a:sym typeface="Roboto Mono"/>
              </a:rPr>
              <a:t>01010111</a:t>
            </a:r>
            <a:endParaRPr sz="4800"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555" name="Google Shape;555;p67"/>
          <p:cNvSpPr/>
          <p:nvPr/>
        </p:nvSpPr>
        <p:spPr>
          <a:xfrm>
            <a:off x="5219700" y="1396450"/>
            <a:ext cx="3022800" cy="15183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Roboto Mono"/>
                <a:ea typeface="Roboto Mono"/>
                <a:cs typeface="Roboto Mono"/>
                <a:sym typeface="Roboto Mono"/>
              </a:rPr>
              <a:t>01011111</a:t>
            </a:r>
            <a:endParaRPr sz="48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56" name="Google Shape;556;p67"/>
          <p:cNvSpPr/>
          <p:nvPr/>
        </p:nvSpPr>
        <p:spPr>
          <a:xfrm>
            <a:off x="827775" y="3119500"/>
            <a:ext cx="3022800" cy="1518300"/>
          </a:xfrm>
          <a:prstGeom prst="rect">
            <a:avLst/>
          </a:prstGeom>
          <a:solidFill>
            <a:srgbClr val="FFFFFF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Roboto Mono"/>
                <a:ea typeface="Roboto Mono"/>
                <a:cs typeface="Roboto Mono"/>
                <a:sym typeface="Roboto Mono"/>
              </a:rPr>
              <a:t>01010101</a:t>
            </a:r>
            <a:endParaRPr sz="48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57" name="Google Shape;557;p67"/>
          <p:cNvSpPr/>
          <p:nvPr/>
        </p:nvSpPr>
        <p:spPr>
          <a:xfrm>
            <a:off x="5219700" y="3119500"/>
            <a:ext cx="3022800" cy="15183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Roboto Mono"/>
                <a:ea typeface="Roboto Mono"/>
                <a:cs typeface="Roboto Mono"/>
                <a:sym typeface="Roboto Mono"/>
              </a:rPr>
              <a:t>01011000</a:t>
            </a:r>
            <a:endParaRPr sz="4800"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68"/>
          <p:cNvSpPr txBox="1"/>
          <p:nvPr>
            <p:ph type="body" idx="1"/>
          </p:nvPr>
        </p:nvSpPr>
        <p:spPr>
          <a:xfrm>
            <a:off x="310900" y="1017724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In dieser Lektion werden Sie...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gelernt, wie Text mit </a:t>
            </a:r>
            <a:r>
              <a:rPr lang="en-GB"/>
              <a:t>Binärzahlen</a:t>
            </a:r>
            <a:r>
              <a:rPr lang="en-GB"/>
              <a:t> dargestellt wird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p68"/>
          <p:cNvSpPr txBox="1"/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Nächste Lektion</a:t>
            </a:r>
            <a:endParaRPr/>
          </a:p>
        </p:txBody>
      </p:sp>
      <p:sp>
        <p:nvSpPr>
          <p:cNvPr id="564" name="Google Shape;564;p68"/>
          <p:cNvSpPr txBox="1"/>
          <p:nvPr>
            <p:ph type="body" idx="2"/>
          </p:nvPr>
        </p:nvSpPr>
        <p:spPr>
          <a:xfrm>
            <a:off x="4736600" y="1017700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In der nächsten Lektion werden Sie...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Erfahren Sie mehr über Unicode und die Berechnung der Dateigröße</a:t>
            </a:r>
            <a:endParaRPr/>
          </a:p>
        </p:txBody>
      </p:sp>
      <p:sp>
        <p:nvSpPr>
          <p:cNvPr id="565" name="Google Shape;565;p68"/>
          <p:cNvSpPr txBox="1"/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Zusammenfassung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7"/>
          <p:cNvSpPr txBox="1"/>
          <p:nvPr>
            <p:ph type="body" idx="1"/>
          </p:nvPr>
        </p:nvSpPr>
        <p:spPr>
          <a:xfrm>
            <a:off x="310900" y="1017724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Versuchen wir es mit einem Beispiel.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Wie viele Kombinationen von </a:t>
            </a: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1en </a:t>
            </a:r>
            <a:r>
              <a:rPr lang="en-GB"/>
              <a:t>und </a:t>
            </a: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0en </a:t>
            </a:r>
            <a:r>
              <a:rPr lang="en-GB"/>
              <a:t>kann man mit </a:t>
            </a:r>
            <a:r>
              <a:rPr lang="en-GB" b="1"/>
              <a:t>2 </a:t>
            </a:r>
            <a:r>
              <a:rPr lang="en-GB"/>
              <a:t>Bits </a:t>
            </a:r>
            <a:r>
              <a:rPr lang="en-GB"/>
              <a:t>bilden</a:t>
            </a:r>
            <a:r>
              <a:rPr lang="en-GB"/>
              <a:t>?</a:t>
            </a:r>
            <a:endParaRPr/>
          </a:p>
        </p:txBody>
      </p:sp>
      <p:sp>
        <p:nvSpPr>
          <p:cNvPr id="107" name="Google Shape;107;p17"/>
          <p:cNvSpPr txBox="1"/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Bestimmung der Anzahl von Kombinationen</a:t>
            </a:r>
            <a:endParaRPr/>
          </a:p>
        </p:txBody>
      </p:sp>
      <p:sp>
        <p:nvSpPr>
          <p:cNvPr id="108" name="Google Shape;108;p17"/>
          <p:cNvSpPr txBox="1"/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Tätigkeit 1</a:t>
            </a:r>
            <a:endParaRPr/>
          </a:p>
        </p:txBody>
      </p:sp>
      <p:graphicFrame>
        <p:nvGraphicFramePr>
          <p:cNvPr id="109" name="Google Shape;109;p17"/>
          <p:cNvGraphicFramePr/>
          <p:nvPr/>
        </p:nvGraphicFramePr>
        <p:xfrm>
          <a:off x="4736600" y="1170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{07A18C6C-8771-462C-9C73-915736335EF6}</a:tableStyleId>
              </a:tblPr>
              <a:tblGrid>
                <a:gridCol w="493875"/>
                <a:gridCol w="493875"/>
                <a:gridCol w="493875"/>
                <a:gridCol w="493875"/>
                <a:gridCol w="493875"/>
                <a:gridCol w="493875"/>
                <a:gridCol w="493875"/>
                <a:gridCol w="493875"/>
              </a:tblGrid>
              <a:tr h="190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128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64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32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16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8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4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2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</a:tr>
              <a:tr h="19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8"/>
          <p:cNvSpPr txBox="1"/>
          <p:nvPr>
            <p:ph type="body" idx="1"/>
          </p:nvPr>
        </p:nvSpPr>
        <p:spPr>
          <a:xfrm>
            <a:off x="310900" y="1017724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Nehmen wir ein Beispiel.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Wie viele Kombinationen von </a:t>
            </a: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1en </a:t>
            </a:r>
            <a:r>
              <a:rPr lang="en-GB"/>
              <a:t>und </a:t>
            </a: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0en </a:t>
            </a:r>
            <a:r>
              <a:rPr lang="en-GB"/>
              <a:t>kann man mit </a:t>
            </a:r>
            <a:r>
              <a:rPr lang="en-GB" b="1"/>
              <a:t>2 </a:t>
            </a:r>
            <a:r>
              <a:rPr lang="en-GB"/>
              <a:t>Bits </a:t>
            </a:r>
            <a:r>
              <a:rPr lang="en-GB"/>
              <a:t>bilden</a:t>
            </a:r>
            <a:r>
              <a:rPr lang="en-GB"/>
              <a:t>?</a:t>
            </a:r>
            <a:endParaRPr/>
          </a:p>
        </p:txBody>
      </p:sp>
      <p:sp>
        <p:nvSpPr>
          <p:cNvPr id="115" name="Google Shape;115;p18"/>
          <p:cNvSpPr txBox="1"/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Bestimmung der Anzahl von Kombinationen</a:t>
            </a:r>
            <a:endParaRPr/>
          </a:p>
        </p:txBody>
      </p:sp>
      <p:sp>
        <p:nvSpPr>
          <p:cNvPr id="116" name="Google Shape;116;p18"/>
          <p:cNvSpPr txBox="1"/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Tätigkeit 1</a:t>
            </a:r>
            <a:endParaRPr/>
          </a:p>
        </p:txBody>
      </p:sp>
      <p:graphicFrame>
        <p:nvGraphicFramePr>
          <p:cNvPr id="117" name="Google Shape;117;p18"/>
          <p:cNvGraphicFramePr/>
          <p:nvPr/>
        </p:nvGraphicFramePr>
        <p:xfrm>
          <a:off x="4736600" y="1170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{07A18C6C-8771-462C-9C73-915736335EF6}</a:tableStyleId>
              </a:tblPr>
              <a:tblGrid>
                <a:gridCol w="493875"/>
                <a:gridCol w="493875"/>
                <a:gridCol w="493875"/>
                <a:gridCol w="493875"/>
                <a:gridCol w="493875"/>
                <a:gridCol w="493875"/>
                <a:gridCol w="493875"/>
                <a:gridCol w="493875"/>
              </a:tblGrid>
              <a:tr h="190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128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64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32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16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8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4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2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9"/>
          <p:cNvSpPr txBox="1"/>
          <p:nvPr>
            <p:ph type="body" idx="1"/>
          </p:nvPr>
        </p:nvSpPr>
        <p:spPr>
          <a:xfrm>
            <a:off x="310900" y="1017724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Nehmen wir ein Beispiel.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Wie viele Kombinationen von </a:t>
            </a: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1en </a:t>
            </a:r>
            <a:r>
              <a:rPr lang="en-GB"/>
              <a:t>und </a:t>
            </a: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0en </a:t>
            </a:r>
            <a:r>
              <a:rPr lang="en-GB"/>
              <a:t>kann man mit </a:t>
            </a:r>
            <a:r>
              <a:rPr lang="en-GB" b="1"/>
              <a:t>2 </a:t>
            </a:r>
            <a:r>
              <a:rPr lang="en-GB"/>
              <a:t>Bits </a:t>
            </a:r>
            <a:r>
              <a:rPr lang="en-GB"/>
              <a:t>bilden</a:t>
            </a:r>
            <a:r>
              <a:rPr lang="en-GB"/>
              <a:t>?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Sie können </a:t>
            </a:r>
            <a:r>
              <a:rPr lang="en-GB"/>
              <a:t>sie alle mit der Hand ausschreiben.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9"/>
          <p:cNvSpPr txBox="1"/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Bestimmung der Anzahl von Kombinationen</a:t>
            </a:r>
            <a:endParaRPr/>
          </a:p>
        </p:txBody>
      </p:sp>
      <p:sp>
        <p:nvSpPr>
          <p:cNvPr id="124" name="Google Shape;124;p19"/>
          <p:cNvSpPr txBox="1"/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Tätigkeit 1</a:t>
            </a:r>
            <a:endParaRPr/>
          </a:p>
        </p:txBody>
      </p:sp>
      <p:graphicFrame>
        <p:nvGraphicFramePr>
          <p:cNvPr id="125" name="Google Shape;125;p19"/>
          <p:cNvGraphicFramePr/>
          <p:nvPr/>
        </p:nvGraphicFramePr>
        <p:xfrm>
          <a:off x="4736600" y="1170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{07A18C6C-8771-462C-9C73-915736335EF6}</a:tableStyleId>
              </a:tblPr>
              <a:tblGrid>
                <a:gridCol w="493875"/>
                <a:gridCol w="493875"/>
                <a:gridCol w="493875"/>
                <a:gridCol w="493875"/>
                <a:gridCol w="493875"/>
                <a:gridCol w="493875"/>
                <a:gridCol w="493875"/>
                <a:gridCol w="493875"/>
              </a:tblGrid>
              <a:tr h="190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128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64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32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16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8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4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2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sp>
        <p:nvSpPr>
          <p:cNvPr id="126" name="Google Shape;126;p19"/>
          <p:cNvSpPr txBox="1"/>
          <p:nvPr>
            <p:ph type="body" idx="2"/>
          </p:nvPr>
        </p:nvSpPr>
        <p:spPr>
          <a:xfrm>
            <a:off x="4736600" y="1017700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00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01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10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11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 txBox="1"/>
          <p:nvPr>
            <p:ph type="body" idx="1"/>
          </p:nvPr>
        </p:nvSpPr>
        <p:spPr>
          <a:xfrm>
            <a:off x="310900" y="1017724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Nehmen wir ein Beispiel.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Wie viele Kombinationen von </a:t>
            </a: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1en </a:t>
            </a:r>
            <a:r>
              <a:rPr lang="en-GB"/>
              <a:t>und </a:t>
            </a: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0en </a:t>
            </a:r>
            <a:r>
              <a:rPr lang="en-GB"/>
              <a:t>kann man mit </a:t>
            </a:r>
            <a:r>
              <a:rPr lang="en-GB" b="1"/>
              <a:t>2 </a:t>
            </a:r>
            <a:r>
              <a:rPr lang="en-GB"/>
              <a:t>Bits </a:t>
            </a:r>
            <a:r>
              <a:rPr lang="en-GB"/>
              <a:t>bilden</a:t>
            </a:r>
            <a:r>
              <a:rPr lang="en-GB"/>
              <a:t>?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Sie können sie alle mit der Hand ausschreiben.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Das ist in Ordnung, wenn Sie mit einer kleinen Anzahl von Bits arbeiten, aber was ist, wenn Sie mit höheren Zahlen arbeiten?</a:t>
            </a:r>
            <a:endParaRPr/>
          </a:p>
        </p:txBody>
      </p:sp>
      <p:sp>
        <p:nvSpPr>
          <p:cNvPr id="132" name="Google Shape;132;p20"/>
          <p:cNvSpPr txBox="1"/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Bestimmung der Anzahl von Kombinationen</a:t>
            </a:r>
            <a:endParaRPr/>
          </a:p>
        </p:txBody>
      </p:sp>
      <p:sp>
        <p:nvSpPr>
          <p:cNvPr id="133" name="Google Shape;133;p20"/>
          <p:cNvSpPr txBox="1"/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Tätigkeit 1</a:t>
            </a:r>
            <a:endParaRPr/>
          </a:p>
        </p:txBody>
      </p:sp>
      <p:graphicFrame>
        <p:nvGraphicFramePr>
          <p:cNvPr id="134" name="Google Shape;134;p20"/>
          <p:cNvGraphicFramePr/>
          <p:nvPr/>
        </p:nvGraphicFramePr>
        <p:xfrm>
          <a:off x="4736600" y="1170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{07A18C6C-8771-462C-9C73-915736335EF6}</a:tableStyleId>
              </a:tblPr>
              <a:tblGrid>
                <a:gridCol w="493875"/>
                <a:gridCol w="493875"/>
                <a:gridCol w="493875"/>
                <a:gridCol w="493875"/>
                <a:gridCol w="493875"/>
                <a:gridCol w="493875"/>
                <a:gridCol w="493875"/>
                <a:gridCol w="493875"/>
              </a:tblGrid>
              <a:tr h="190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128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64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32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16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8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4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2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</a:t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45725" marR="45725" marT="45725" marB="45725"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sp>
        <p:nvSpPr>
          <p:cNvPr id="135" name="Google Shape;135;p20"/>
          <p:cNvSpPr txBox="1"/>
          <p:nvPr>
            <p:ph type="body" idx="2"/>
          </p:nvPr>
        </p:nvSpPr>
        <p:spPr>
          <a:xfrm>
            <a:off x="4736600" y="1017700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00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01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10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 Mono"/>
                <a:ea typeface="Roboto Mono"/>
                <a:cs typeface="Roboto Mono"/>
                <a:sym typeface="Roboto Mono"/>
              </a:rPr>
              <a:t>11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RPF Curriculum Slides">
  <a:themeElements>
    <a:clrScheme name="Simple Light">
      <a:dk1>
        <a:srgbClr val="000000"/>
      </a:dk1>
      <a:lt1>
        <a:srgbClr val="FFFFFF"/>
      </a:lt1>
      <a:dk2>
        <a:srgbClr val="F7F6FB"/>
      </a:dk2>
      <a:lt2>
        <a:srgbClr val="F2FCFC"/>
      </a:lt2>
      <a:accent1>
        <a:srgbClr val="F1FAFF"/>
      </a:accent1>
      <a:accent2>
        <a:srgbClr val="FFF8F3"/>
      </a:accent2>
      <a:accent3>
        <a:srgbClr val="FFFEF2"/>
      </a:accent3>
      <a:accent4>
        <a:srgbClr val="F5FBF5"/>
      </a:accent4>
      <a:accent5>
        <a:srgbClr val="F5FBF5"/>
      </a:accent5>
      <a:accent6>
        <a:srgbClr val="CD2355"/>
      </a:accent6>
      <a:hlink>
        <a:srgbClr val="0000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